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1"/>
  </p:notesMasterIdLst>
  <p:handoutMasterIdLst>
    <p:handoutMasterId r:id="rId52"/>
  </p:handoutMasterIdLst>
  <p:sldIdLst>
    <p:sldId id="256" r:id="rId2"/>
    <p:sldId id="381" r:id="rId3"/>
    <p:sldId id="424" r:id="rId4"/>
    <p:sldId id="466" r:id="rId5"/>
    <p:sldId id="444" r:id="rId6"/>
    <p:sldId id="445" r:id="rId7"/>
    <p:sldId id="409" r:id="rId8"/>
    <p:sldId id="447" r:id="rId9"/>
    <p:sldId id="335" r:id="rId10"/>
    <p:sldId id="405" r:id="rId11"/>
    <p:sldId id="363" r:id="rId12"/>
    <p:sldId id="342" r:id="rId13"/>
    <p:sldId id="391" r:id="rId14"/>
    <p:sldId id="448" r:id="rId15"/>
    <p:sldId id="344" r:id="rId16"/>
    <p:sldId id="345" r:id="rId17"/>
    <p:sldId id="451" r:id="rId18"/>
    <p:sldId id="449" r:id="rId19"/>
    <p:sldId id="392" r:id="rId20"/>
    <p:sldId id="452" r:id="rId21"/>
    <p:sldId id="411" r:id="rId22"/>
    <p:sldId id="450" r:id="rId23"/>
    <p:sldId id="413" r:id="rId24"/>
    <p:sldId id="258" r:id="rId25"/>
    <p:sldId id="415" r:id="rId26"/>
    <p:sldId id="417" r:id="rId27"/>
    <p:sldId id="422" r:id="rId28"/>
    <p:sldId id="423" r:id="rId29"/>
    <p:sldId id="425" r:id="rId30"/>
    <p:sldId id="426" r:id="rId31"/>
    <p:sldId id="427" r:id="rId32"/>
    <p:sldId id="429" r:id="rId33"/>
    <p:sldId id="430" r:id="rId34"/>
    <p:sldId id="431" r:id="rId35"/>
    <p:sldId id="433" r:id="rId36"/>
    <p:sldId id="467" r:id="rId37"/>
    <p:sldId id="468" r:id="rId38"/>
    <p:sldId id="469" r:id="rId39"/>
    <p:sldId id="470" r:id="rId40"/>
    <p:sldId id="434" r:id="rId41"/>
    <p:sldId id="454" r:id="rId42"/>
    <p:sldId id="460" r:id="rId43"/>
    <p:sldId id="461" r:id="rId44"/>
    <p:sldId id="462" r:id="rId45"/>
    <p:sldId id="463" r:id="rId46"/>
    <p:sldId id="464" r:id="rId47"/>
    <p:sldId id="465" r:id="rId48"/>
    <p:sldId id="442" r:id="rId49"/>
    <p:sldId id="44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30"/>
    <p:restoredTop sz="66711"/>
  </p:normalViewPr>
  <p:slideViewPr>
    <p:cSldViewPr snapToGrid="0" snapToObjects="1">
      <p:cViewPr varScale="1">
        <p:scale>
          <a:sx n="85" d="100"/>
          <a:sy n="85" d="100"/>
        </p:scale>
        <p:origin x="2520" y="168"/>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12/12/20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12/12/20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err="1"/>
              <a:t>covid_testing</a:t>
            </a:r>
            <a:r>
              <a:rPr lang="en-US" i="0" baseline="0" dirty="0"/>
              <a:t> data</a:t>
            </a:r>
          </a:p>
          <a:p>
            <a:pPr marL="171450" indent="-171450">
              <a:buFont typeface="Arial" charset="0"/>
              <a:buChar char="•"/>
            </a:pPr>
            <a:r>
              <a:rPr lang="en-US" i="0" baseline="0" dirty="0"/>
              <a:t>We specify the type of plot,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which for </a:t>
            </a:r>
            <a:r>
              <a:rPr lang="en-US" b="0" i="0" baseline="0" dirty="0" err="1"/>
              <a:t>covid_testing</a:t>
            </a:r>
            <a:r>
              <a:rPr lang="en-US" b="0" i="0" baseline="0" dirty="0"/>
              <a:t> is the count of tests in a particular bin. </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you usually put at the end of the line, followed by a newline.</a:t>
            </a:r>
          </a:p>
          <a:p>
            <a:pPr marL="171450" indent="-171450">
              <a:buFont typeface="Arial" charset="0"/>
              <a:buChar char="•"/>
            </a:pPr>
            <a:r>
              <a:rPr lang="en-US" i="0" baseline="0" dirty="0"/>
              <a:t>And the mappings need to go inside the </a:t>
            </a:r>
            <a:r>
              <a:rPr lang="en-US" b="1" i="0" baseline="0" dirty="0" err="1"/>
              <a:t>aes</a:t>
            </a:r>
            <a:r>
              <a:rPr lang="en-US" b="1" i="0" baseline="0" dirty="0"/>
              <a:t>() </a:t>
            </a:r>
            <a:r>
              <a:rPr lang="en-US" i="0" baseline="0" dirty="0"/>
              <a:t>function. “AES” is for “aesthetic mapping”.</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consolidate this into a more general template. Here’s a template for making </a:t>
            </a:r>
            <a:r>
              <a:rPr lang="en-US" i="1" dirty="0"/>
              <a:t>any</a:t>
            </a:r>
            <a:r>
              <a:rPr lang="en-US" i="0" dirty="0"/>
              <a:t> kind of graph with ggplot2. </a:t>
            </a:r>
            <a:endParaRPr lang="en-US" dirty="0"/>
          </a:p>
          <a:p>
            <a:endParaRPr lang="en-US" dirty="0"/>
          </a:p>
          <a:p>
            <a:r>
              <a:rPr lang="en-US" dirty="0"/>
              <a:t>You start with the code written in </a:t>
            </a:r>
            <a:r>
              <a:rPr lang="en-US" b="1" dirty="0"/>
              <a:t>black</a:t>
            </a:r>
            <a:r>
              <a:rPr lang="en-US" dirty="0"/>
              <a:t> – black is constant part - and fill in the details written in </a:t>
            </a:r>
            <a:r>
              <a:rPr lang="en-US" b="1" dirty="0"/>
              <a:t>blue</a:t>
            </a:r>
            <a:r>
              <a:rPr lang="en-US" dirty="0"/>
              <a:t>.</a:t>
            </a:r>
          </a:p>
          <a:p>
            <a:endParaRPr lang="en-US" b="0" baseline="0" dirty="0"/>
          </a:p>
          <a:p>
            <a:r>
              <a:rPr lang="en-US" b="0" baseline="0" dirty="0"/>
              <a:t>The first detail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 and</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r>
              <a:rPr lang="en-US" dirty="0"/>
              <a:t>The opposite of “tidy” is often called “messy.” And often times a lot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You’ll revisit the concept of “tidy”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ggplot2 Cheat</a:t>
            </a:r>
            <a:r>
              <a:rPr lang="en-US" baseline="0" dirty="0"/>
              <a:t> Sheet which is in the Resources section of the course website is great to have on hand as you’re exploring your data with </a:t>
            </a:r>
            <a:r>
              <a:rPr lang="en-US" baseline="0" dirty="0" err="1"/>
              <a:t>ggplot</a:t>
            </a:r>
            <a:r>
              <a:rPr lang="en-US" baseline="0" dirty="0"/>
              <a:t>. It reviews the basic template for building any plot and also list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055118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Fundamentals of Data Visualizations by Claus Wilke. This is a very readable and recent primer on data visualization and figure design, and it’s available for free at the address shown on the slide. No need to write it down, as it’s also listed in the Resources.</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393230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This is where you tell R how you want the columns of the data frame represented as graphical markings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a thing that we can perceive about a data element on a graphic, such as its position on an x/y grid, but also other features such as for example its color.</a:t>
            </a:r>
          </a:p>
          <a:p>
            <a:endParaRPr lang="en-US" dirty="0"/>
          </a:p>
          <a:p>
            <a:r>
              <a:rPr lang="en-US" dirty="0"/>
              <a:t>An </a:t>
            </a:r>
            <a:r>
              <a:rPr lang="en-US" b="1" dirty="0"/>
              <a:t>aesthetic mapping </a:t>
            </a:r>
            <a:r>
              <a:rPr lang="en-US" dirty="0"/>
              <a:t>is how you tell R how you want to represent the columns of a data frame on the plot.</a:t>
            </a:r>
          </a:p>
          <a:p>
            <a:endParaRPr lang="en-US" dirty="0"/>
          </a:p>
          <a:p>
            <a:r>
              <a:rPr lang="en-US" dirty="0"/>
              <a:t>For example: consider this data frame with 3 columns: a, b, and c; and this x/y grid.</a:t>
            </a:r>
          </a:p>
          <a:p>
            <a:endParaRPr lang="en-US" dirty="0"/>
          </a:p>
          <a:p>
            <a:pPr marL="171450" indent="-171450">
              <a:buFont typeface="Arial" panose="020B0604020202020204" pitchFamily="34" charset="0"/>
              <a:buChar char="•"/>
            </a:pPr>
            <a:r>
              <a:rPr lang="en-US" dirty="0"/>
              <a:t>The aesthetic mapping above defines that </a:t>
            </a:r>
            <a:r>
              <a:rPr lang="en-US" b="1" dirty="0"/>
              <a:t>x</a:t>
            </a:r>
            <a:r>
              <a:rPr lang="en-US" dirty="0"/>
              <a:t> axis position of each marking should be derived from the "</a:t>
            </a:r>
            <a:r>
              <a:rPr lang="en-US" b="1" dirty="0"/>
              <a:t>a</a:t>
            </a:r>
            <a:r>
              <a:rPr lang="en-US" dirty="0"/>
              <a:t>" column</a:t>
            </a:r>
          </a:p>
          <a:p>
            <a:pPr marL="171450" indent="-171450">
              <a:buFont typeface="Arial" panose="020B0604020202020204" pitchFamily="34" charset="0"/>
              <a:buChar char="•"/>
            </a:pPr>
            <a:r>
              <a:rPr lang="en-US" dirty="0"/>
              <a:t>The </a:t>
            </a:r>
            <a:r>
              <a:rPr lang="en-US" b="1" dirty="0"/>
              <a:t>y</a:t>
            </a:r>
            <a:r>
              <a:rPr lang="en-US" dirty="0"/>
              <a:t> axis position from the "</a:t>
            </a:r>
            <a:r>
              <a:rPr lang="en-US" b="1" dirty="0"/>
              <a:t>b</a:t>
            </a:r>
            <a:r>
              <a:rPr lang="en-US" dirty="0"/>
              <a:t>" column</a:t>
            </a:r>
          </a:p>
          <a:p>
            <a:pPr marL="171450" indent="-171450">
              <a:buFont typeface="Arial" panose="020B0604020202020204" pitchFamily="34" charset="0"/>
              <a:buChar char="•"/>
            </a:pPr>
            <a:r>
              <a:rPr lang="en-US" dirty="0"/>
              <a:t>And that the </a:t>
            </a:r>
            <a:r>
              <a:rPr lang="en-US" b="1" dirty="0"/>
              <a:t>color </a:t>
            </a:r>
            <a:r>
              <a:rPr lang="en-US" dirty="0"/>
              <a:t>should come from the "</a:t>
            </a:r>
            <a:r>
              <a:rPr lang="en-US" b="1" dirty="0"/>
              <a:t>c</a:t>
            </a:r>
            <a:r>
              <a:rPr lang="en-US" dirty="0"/>
              <a:t>" column. </a:t>
            </a:r>
          </a:p>
          <a:p>
            <a:pPr marL="171450" indent="-171450">
              <a:buFont typeface="Arial" panose="020B0604020202020204" pitchFamily="34" charset="0"/>
              <a:buChar char="•"/>
            </a:pPr>
            <a:r>
              <a:rPr lang="en-US" dirty="0"/>
              <a:t>As a result, you get the following graph, which visually encodes all the information from those 3 columns in the data frame. (R automatically figures out reasonable axis limits and a color scale, but you can manually fine tune this manually.)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Aesthetics are a powerful and fundamental concept in the grammar of graphics so let’s do a Your Turn to explore this idea a little further.</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1e91fc5f9_1_798: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1e91fc5f9_1_798: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6142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the print outs, don’t look at the next page!)</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357328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Don’t include in PDF deck ***</a:t>
            </a:r>
          </a:p>
          <a:p>
            <a:endParaRPr lang="en-US" dirty="0"/>
          </a:p>
          <a:p>
            <a:r>
              <a:rPr lang="en-US" dirty="0"/>
              <a:t>So there’s actually a lot, and they depend on the kind of plot you’re making. For example, for a line graph you can define line width and line type, and for scatter plots you can define the shape of the dots. Picking the best aesthetics for your graph is as much an art as it is a science, and again I recommend Claus Wilke’s Fundamentals of Data Visualization for a great introduction to this topic.</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pPr marL="228600" indent="-228600">
              <a:buFont typeface="+mj-lt"/>
              <a:buAutoNum type="arabicPeriod"/>
            </a:pPr>
            <a:r>
              <a:rPr lang="en-US" b="0" baseline="0" dirty="0"/>
              <a:t>Choose a tidy data frame (this contains the data you want to plot),</a:t>
            </a:r>
          </a:p>
          <a:p>
            <a:pPr marL="228600" indent="-228600">
              <a:buAutoNum type="arabicPeriod"/>
            </a:pPr>
            <a:r>
              <a:rPr lang="en-US" b="0" baseline="0" dirty="0"/>
              <a:t>Pick a </a:t>
            </a:r>
            <a:r>
              <a:rPr lang="en-US" b="0" baseline="0" dirty="0" err="1"/>
              <a:t>geom</a:t>
            </a:r>
            <a:r>
              <a:rPr lang="en-US" b="0" baseline="0" dirty="0"/>
              <a:t> function (this is the type of plot you want to create), and </a:t>
            </a:r>
          </a:p>
          <a:p>
            <a:pPr marL="228600" indent="-228600">
              <a:buAutoNum type="arabicPeriod"/>
            </a:pPr>
            <a:r>
              <a:rPr lang="en-US" b="0" baseline="0" dirty="0"/>
              <a:t>Write aesthetic mappings (this is where you map data columns to position, color, and other features of the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for about 7 minutes ** </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your turn,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pPr marL="171450" indent="-171450">
              <a:buFont typeface="Arial" panose="020B0604020202020204" pitchFamily="34" charset="0"/>
              <a:buChar char="•"/>
            </a:pPr>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fundamental idea in </a:t>
            </a:r>
            <a:r>
              <a:rPr lang="en-US" dirty="0" err="1"/>
              <a:t>ggplotting</a:t>
            </a:r>
            <a:r>
              <a:rPr lang="en-US" dirty="0"/>
              <a:t> is the distinction between global settings that apply to all parts of a </a:t>
            </a:r>
            <a:r>
              <a:rPr lang="en-US" dirty="0" err="1"/>
              <a:t>ggplot</a:t>
            </a:r>
            <a:r>
              <a:rPr lang="en-US" dirty="0"/>
              <a:t> - and local settings that only apply to a specific </a:t>
            </a:r>
            <a:r>
              <a:rPr lang="en-US" dirty="0" err="1"/>
              <a:t>geom</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8696021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the code from the last exercise, which I’ve reproduced here on the slide. We are plotting the </a:t>
            </a:r>
            <a:r>
              <a:rPr lang="en-US" dirty="0" err="1"/>
              <a:t>covid_testing</a:t>
            </a:r>
            <a:r>
              <a:rPr lang="en-US" dirty="0"/>
              <a:t> data frame, and there are two </a:t>
            </a:r>
            <a:r>
              <a:rPr lang="en-US" dirty="0" err="1"/>
              <a:t>geoms</a:t>
            </a:r>
            <a:r>
              <a:rPr lang="en-US" dirty="0"/>
              <a:t>: the first is a histogram defined by </a:t>
            </a:r>
            <a:r>
              <a:rPr lang="en-US" dirty="0" err="1"/>
              <a:t>geom_histogram</a:t>
            </a:r>
            <a:r>
              <a:rPr lang="en-US" dirty="0"/>
              <a:t>. And the second is a frequency polygon defined by </a:t>
            </a:r>
            <a:r>
              <a:rPr lang="en-US" dirty="0" err="1"/>
              <a:t>geom_freqpoly</a:t>
            </a:r>
            <a:r>
              <a:rPr lang="en-US" dirty="0">
                <a:solidFill>
                  <a:srgbClr val="FF0000"/>
                </a:solidFill>
              </a:rPr>
              <a:t>. But look at the mappings. They are identical, and that seems like unnecessary repetition. It would be nice if you could define mappings globally for all parts of your plot.</a:t>
            </a:r>
          </a:p>
          <a:p>
            <a:endParaRPr lang="en-US" dirty="0">
              <a:solidFill>
                <a:srgbClr val="FF0000"/>
              </a:solidFill>
            </a:endParaRPr>
          </a:p>
          <a:p>
            <a:pPr marL="171450" indent="-171450">
              <a:buFont typeface="Arial" panose="020B0604020202020204" pitchFamily="34" charset="0"/>
              <a:buChar char="•"/>
            </a:pPr>
            <a:r>
              <a:rPr lang="en-US" dirty="0">
                <a:solidFill>
                  <a:srgbClr val="FF0000"/>
                </a:solidFill>
              </a:rPr>
              <a:t>Turns out you can. You can move the mapping argument into the </a:t>
            </a:r>
            <a:r>
              <a:rPr lang="en-US" dirty="0" err="1">
                <a:solidFill>
                  <a:srgbClr val="FF0000"/>
                </a:solidFill>
              </a:rPr>
              <a:t>ggplot</a:t>
            </a:r>
            <a:r>
              <a:rPr lang="en-US" dirty="0">
                <a:solidFill>
                  <a:srgbClr val="FF0000"/>
                </a:solidFill>
              </a:rPr>
              <a:t>() function, and it will apply globally to every layer. </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Notice how </a:t>
            </a:r>
            <a:r>
              <a:rPr lang="en-US" dirty="0" err="1">
                <a:solidFill>
                  <a:srgbClr val="FF0000"/>
                </a:solidFill>
              </a:rPr>
              <a:t>geom_histogram</a:t>
            </a:r>
            <a:r>
              <a:rPr lang="en-US" dirty="0">
                <a:solidFill>
                  <a:srgbClr val="FF0000"/>
                </a:solidFill>
              </a:rPr>
              <a:t> and </a:t>
            </a:r>
            <a:r>
              <a:rPr lang="en-US" dirty="0" err="1">
                <a:solidFill>
                  <a:srgbClr val="FF0000"/>
                </a:solidFill>
              </a:rPr>
              <a:t>geom_freqpoly</a:t>
            </a:r>
            <a:r>
              <a:rPr lang="en-US" dirty="0">
                <a:solidFill>
                  <a:srgbClr val="FF0000"/>
                </a:solidFill>
              </a:rPr>
              <a:t> now both have empty parentheses. That’s because now both the data and the mapping are defined globally in the </a:t>
            </a:r>
            <a:r>
              <a:rPr lang="en-US" dirty="0" err="1">
                <a:solidFill>
                  <a:srgbClr val="FF0000"/>
                </a:solidFill>
              </a:rPr>
              <a:t>ggplot</a:t>
            </a:r>
            <a:r>
              <a:rPr lang="en-US" dirty="0">
                <a:solidFill>
                  <a:srgbClr val="FF0000"/>
                </a:solidFill>
              </a:rPr>
              <a:t> function, and there’s nothing else that needs to be specified to make a plot.</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What if you have an aesthetic set globally but want to override it for a single layer? That works as well. The local setting always overrides the global setting. </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575935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Let’s look at a final example to review global vs local definitions and setting vs mapping. </a:t>
            </a:r>
          </a:p>
          <a:p>
            <a:endParaRPr lang="en-US" i="0" dirty="0"/>
          </a:p>
          <a:p>
            <a:r>
              <a:rPr lang="en-US" i="0" dirty="0"/>
              <a:t>How would you make this plot?</a:t>
            </a:r>
          </a:p>
          <a:p>
            <a:endParaRPr lang="en-US" i="1" dirty="0"/>
          </a:p>
          <a:p>
            <a:pPr marL="171450" indent="-171450">
              <a:buFontTx/>
              <a:buChar char="-"/>
            </a:pPr>
            <a:r>
              <a:rPr lang="en-US" i="0" dirty="0"/>
              <a:t>Looks like we have 2 </a:t>
            </a:r>
            <a:r>
              <a:rPr lang="en-US" i="0" dirty="0" err="1"/>
              <a:t>geoms</a:t>
            </a:r>
            <a:r>
              <a:rPr lang="en-US" i="0" dirty="0"/>
              <a:t> – a histogram and a frequency polygon, both with the same underlying data. So where should we define the data? 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314208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i="0" dirty="0"/>
              <a:t>The data should be defined globally because it's the same for all layers, so we pass it as an argument to the </a:t>
            </a:r>
            <a:r>
              <a:rPr lang="en-US" i="0" dirty="0" err="1"/>
              <a:t>ggplot</a:t>
            </a:r>
            <a:r>
              <a:rPr lang="en-US" i="0" dirty="0"/>
              <a:t>() function</a:t>
            </a:r>
          </a:p>
          <a:p>
            <a:pPr marL="171450" indent="-171450">
              <a:buFontTx/>
              <a:buChar char="-"/>
            </a:pPr>
            <a:r>
              <a:rPr lang="en-US" i="0" dirty="0"/>
              <a:t>The x mapping is the same for both </a:t>
            </a:r>
            <a:r>
              <a:rPr lang="en-US" i="0" dirty="0" err="1"/>
              <a:t>geoms</a:t>
            </a:r>
            <a:r>
              <a:rPr lang="en-US" i="0" dirty="0"/>
              <a:t>, so we can make this global as well. </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793809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i="0" dirty="0"/>
              <a:t>But now let’s look at the histogram. Again, we want to map the </a:t>
            </a:r>
            <a:r>
              <a:rPr lang="en-US" b="1" i="0" dirty="0"/>
              <a:t>fill </a:t>
            </a:r>
            <a:r>
              <a:rPr lang="en-US" b="0" i="0" dirty="0"/>
              <a:t>aesthetic to the </a:t>
            </a:r>
            <a:r>
              <a:rPr lang="en-US" b="1" i="0" dirty="0"/>
              <a:t>result</a:t>
            </a:r>
            <a:r>
              <a:rPr lang="en-US" b="0" i="0" dirty="0"/>
              <a:t> value. Because that mapping only applies to the histogram and not to the frequency polygon, we make it local here, inside of the </a:t>
            </a:r>
            <a:r>
              <a:rPr lang="en-US" b="0" i="0" dirty="0" err="1"/>
              <a:t>geom_histogram</a:t>
            </a:r>
            <a:r>
              <a:rPr lang="en-US" b="0" i="0" dirty="0"/>
              <a:t> function.</a:t>
            </a:r>
          </a:p>
          <a:p>
            <a:pPr marL="0" indent="0">
              <a:buFontTx/>
              <a:buNone/>
            </a:pP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42715975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t>Similarly, to make the frequency polygon line blue, we define the </a:t>
            </a:r>
            <a:r>
              <a:rPr lang="en-US" b="1" i="0" dirty="0"/>
              <a:t>color </a:t>
            </a:r>
            <a:r>
              <a:rPr lang="en-US" b="0" i="0" dirty="0"/>
              <a:t>aesthetic locally. </a:t>
            </a: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0808260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t>Note that the </a:t>
            </a:r>
            <a:r>
              <a:rPr lang="en-US" b="1" i="0" dirty="0"/>
              <a:t>color</a:t>
            </a:r>
            <a:r>
              <a:rPr lang="en-US" b="0" i="0" dirty="0"/>
              <a:t> aesthetic here is a setting not a mapping – it’s constant throughout the plot.</a:t>
            </a: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617561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let’s take another look at the COVID testing data frame that we introduced earlier today.</a:t>
            </a:r>
          </a:p>
          <a:p>
            <a:endParaRPr lang="en-US" dirty="0"/>
          </a:p>
          <a:p>
            <a:r>
              <a:rPr lang="en-US" dirty="0"/>
              <a:t>You might remember that it had a lot of rows and columns. </a:t>
            </a:r>
          </a:p>
          <a:p>
            <a:endParaRPr lang="en-US" dirty="0"/>
          </a:p>
          <a:p>
            <a:r>
              <a:rPr lang="en-US" dirty="0"/>
              <a:t>Each row represents a single COVID19 lab test that was run at the Children’s Hospital of Philadelphia. This is actually a completely synthetic dataset in which none of the entries are actual patient data but it’s modeled to represent the underlying pattern on testing that was done at CHOP since the beginning of the pandemic. </a:t>
            </a:r>
          </a:p>
          <a:p>
            <a:endParaRPr lang="en-US" dirty="0"/>
          </a:p>
          <a:p>
            <a:r>
              <a:rPr lang="en-US" dirty="0"/>
              <a:t>The </a:t>
            </a:r>
            <a:r>
              <a:rPr lang="en-US" b="1" dirty="0" err="1"/>
              <a:t>pan_day</a:t>
            </a:r>
            <a:r>
              <a:rPr lang="en-US" b="1" dirty="0"/>
              <a:t> </a:t>
            </a:r>
            <a:r>
              <a:rPr lang="en-US" dirty="0"/>
              <a:t>variable represents the day of testing, starting with 0 at the beginning of the pandemic which was sometime in late February. So by just glancing at the first couple rows you can see a few things right away: there was only one test on the 4</a:t>
            </a:r>
            <a:r>
              <a:rPr lang="en-US" baseline="30000" dirty="0"/>
              <a:t>th</a:t>
            </a:r>
            <a:r>
              <a:rPr lang="en-US" dirty="0"/>
              <a:t> day, then 2 on the 7</a:t>
            </a:r>
            <a:r>
              <a:rPr lang="en-US" baseline="30000" dirty="0"/>
              <a:t>th</a:t>
            </a:r>
            <a:r>
              <a:rPr lang="en-US" dirty="0"/>
              <a:t>, 3 on the 8</a:t>
            </a:r>
            <a:r>
              <a:rPr lang="en-US" baseline="30000" dirty="0"/>
              <a:t>th</a:t>
            </a:r>
            <a:r>
              <a:rPr lang="en-US" dirty="0"/>
              <a:t>, and even more on the 9</a:t>
            </a:r>
            <a:r>
              <a:rPr lang="en-US" baseline="30000" dirty="0"/>
              <a:t>th</a:t>
            </a:r>
            <a:r>
              <a:rPr lang="en-US" dirty="0"/>
              <a:t> … so it seems that there is a gradual ramp up in testing. Also, if you look at the </a:t>
            </a:r>
            <a:r>
              <a:rPr lang="en-US" b="1" dirty="0"/>
              <a:t>result </a:t>
            </a:r>
            <a:r>
              <a:rPr lang="en-US" b="0" dirty="0"/>
              <a:t>column you can see that all tests early on were negative.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585017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That means, breaking it into sub-plots by another variable, for example gender or location in the hospital.</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easily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a:t>
            </a:r>
          </a:p>
          <a:p>
            <a:endParaRPr lang="en-US" dirty="0"/>
          </a:p>
          <a:p>
            <a:pPr marL="171450" indent="-171450">
              <a:buFontTx/>
              <a:buChar char="-"/>
            </a:pPr>
            <a:r>
              <a:rPr lang="en-US" dirty="0"/>
              <a:t>we went over the template to start creating any type of plot</a:t>
            </a:r>
          </a:p>
          <a:p>
            <a:pPr marL="171450" indent="-171450">
              <a:buFontTx/>
              <a:buChar char="-"/>
            </a:pPr>
            <a:r>
              <a:rPr lang="en-US" dirty="0"/>
              <a:t>We looked at how “aesthetic mappings” control how data columns are represented on a plot</a:t>
            </a:r>
          </a:p>
          <a:p>
            <a:pPr marL="171450" indent="-171450">
              <a:buFontTx/>
              <a:buChar char="-"/>
            </a:pPr>
            <a:r>
              <a:rPr lang="en-US" dirty="0"/>
              <a:t>We looked at how ”</a:t>
            </a:r>
            <a:r>
              <a:rPr lang="en-US" dirty="0" err="1"/>
              <a:t>geom</a:t>
            </a:r>
            <a:r>
              <a:rPr lang="en-US" dirty="0"/>
              <a:t> functions” control what kind of plot gets made,</a:t>
            </a:r>
          </a:p>
          <a:p>
            <a:pPr marL="171450" indent="-171450">
              <a:buFontTx/>
              <a:buChar char="-"/>
            </a:pPr>
            <a:r>
              <a:rPr lang="en-US" dirty="0"/>
              <a:t>And we looked at how you can combine multiple layers of </a:t>
            </a:r>
            <a:r>
              <a:rPr lang="en-US" dirty="0" err="1"/>
              <a:t>geom</a:t>
            </a:r>
            <a:r>
              <a:rPr lang="en-US" dirty="0"/>
              <a:t> functions with other </a:t>
            </a:r>
            <a:r>
              <a:rPr lang="en-US" dirty="0" err="1"/>
              <a:t>ggplot</a:t>
            </a:r>
            <a:r>
              <a:rPr lang="en-US" dirty="0"/>
              <a:t> functions to create complex and fine-tuned plots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So just take a few seconds and try to visualize this graph in your mind or doodle it on a piece of paper in front of you.</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when you run this code,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wrong. If you don’t visualize the data you’re probably missing important information. Being able to visualize data </a:t>
            </a:r>
            <a:r>
              <a:rPr lang="en-US" b="1" i="0" dirty="0"/>
              <a:t>quickly </a:t>
            </a:r>
            <a:r>
              <a:rPr lang="en-US" i="0" dirty="0"/>
              <a:t>is critical for</a:t>
            </a:r>
            <a:r>
              <a:rPr lang="en-US" i="0" baseline="0" dirty="0"/>
              <a:t> understanding.</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76179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E6A3669-D41F-2445-BE9B-C4DA3C38E69A}"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2F85C-5A4B-D34C-97D6-24425319DBA8}"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9FA429-F9AD-DF49-BDB4-8A2A57DF7445}"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13586-4BB0-014D-8710-740062C6FD74}"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FEAC25-7A55-EF43-A21B-4CC34B8FC611}"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C7DDB-0609-0043-BED5-6358FA21890F}"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4BDE91-1356-2440-B9D9-46A675FED685}"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627D77-1BF9-6645-9829-FB60EC2271C2}"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746236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7635B3-D80F-E84B-ACF5-F2D57E7ADFDD}"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FCBFB-9E1F-7F47-80EE-CA8D7CEAF237}"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CB5A45-435A-B143-9729-43F0E05EA903}"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5B1096-A70F-A94F-8ABC-53802E7AEE3A}"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047302-66DD-134C-B466-56C2FE60CA5C}"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93BD4B-9651-6844-8BEF-E6CAA427081A}"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59F2D3-3D4C-3049-8C44-7ABD49A8FF5B}"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13645F5-B614-944F-ACC3-8DEC1F00C955}" type="datetime1">
              <a:rPr lang="en-US" smtClean="0">
                <a:solidFill>
                  <a:prstClr val="black">
                    <a:lumMod val="95000"/>
                    <a:lumOff val="5000"/>
                  </a:prstClr>
                </a:solidFill>
              </a:rPr>
              <a:t>12/12/20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tiff"/><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hyperlink" Target="https://serialmentor.com/dataviz"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9.tiff"/><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4.tiff"/></Relationships>
</file>

<file path=ppt/slides/_rels/slide21.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5.tiff"/></Relationships>
</file>

<file path=ppt/slides/_rels/slide2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9.tiff"/></Relationships>
</file>

<file path=ppt/slides/_rels/slide3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9.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2.tiff"/></Relationships>
</file>

<file path=ppt/slides/_rels/slide3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32.tiff"/></Relationships>
</file>

<file path=ppt/slides/_rels/slide3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32.tiff"/></Relationships>
</file>

<file path=ppt/slides/_rels/slide3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32.tiff"/></Relationships>
</file>

<file path=ppt/slides/_rels/slide3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2.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Visualization</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Session 3</a:t>
            </a:r>
          </a:p>
          <a:p>
            <a:r>
              <a:rPr lang="en-US" sz="2800" b="1" dirty="0"/>
              <a:t>Joseph Rudolf</a:t>
            </a:r>
            <a:endParaRPr lang="en-US" sz="2000" b="1" dirty="0"/>
          </a:p>
          <a:p>
            <a:r>
              <a:rPr lang="en-US" sz="2400" dirty="0"/>
              <a:t>December 13, 2020</a:t>
            </a:r>
            <a:endParaRPr lang="en-US" sz="2800" dirty="0"/>
          </a:p>
        </p:txBody>
      </p:sp>
      <p:sp>
        <p:nvSpPr>
          <p:cNvPr id="4" name="Slide Number Placeholder 3">
            <a:extLst>
              <a:ext uri="{FF2B5EF4-FFF2-40B4-BE49-F238E27FC236}">
                <a16:creationId xmlns:a16="http://schemas.microsoft.com/office/drawing/2014/main" id="{0455A0FC-6C4C-1540-B0ED-53D3603DB31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dirty="0">
              <a:solidFill>
                <a:prstClr val="black">
                  <a:lumMod val="95000"/>
                  <a:lumOff val="5000"/>
                </a:prstClr>
              </a:solidFill>
            </a:endParaRPr>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
        <p:nvSpPr>
          <p:cNvPr id="2" name="Slide Number Placeholder 1">
            <a:extLst>
              <a:ext uri="{FF2B5EF4-FFF2-40B4-BE49-F238E27FC236}">
                <a16:creationId xmlns:a16="http://schemas.microsoft.com/office/drawing/2014/main" id="{7883DD0A-2DEB-B349-9382-9517E23BCBB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spTree>
    <p:extLst>
      <p:ext uri="{BB962C8B-B14F-4D97-AF65-F5344CB8AC3E}">
        <p14:creationId xmlns:p14="http://schemas.microsoft.com/office/powerpoint/2010/main" val="123653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400" dirty="0">
                  <a:latin typeface="Monaco" pitchFamily="2" charset="77"/>
                  <a:ea typeface="Menlo" panose="020B0609030804020204" pitchFamily="49" charset="0"/>
                  <a:cs typeface="Menlo" panose="020B0609030804020204" pitchFamily="49" charset="0"/>
                </a:rPr>
                <a:t>))</a:t>
              </a:r>
            </a:p>
          </p:txBody>
        </p:sp>
      </p:grpSp>
      <p:pic>
        <p:nvPicPr>
          <p:cNvPr id="18" name="Picture 17"/>
          <p:cNvPicPr>
            <a:picLocks noChangeAspect="1"/>
          </p:cNvPicPr>
          <p:nvPr/>
        </p:nvPicPr>
        <p:blipFill>
          <a:blip r:embed="rId3"/>
          <a:stretch>
            <a:fillRect/>
          </a:stretch>
        </p:blipFill>
        <p:spPr>
          <a:xfrm>
            <a:off x="10939019" y="5629923"/>
            <a:ext cx="867253" cy="1006205"/>
          </a:xfrm>
          <a:prstGeom prst="rect">
            <a:avLst/>
          </a:prstGeom>
        </p:spPr>
      </p:pic>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2" name="Slide Number Placeholder 1">
            <a:extLst>
              <a:ext uri="{FF2B5EF4-FFF2-40B4-BE49-F238E27FC236}">
                <a16:creationId xmlns:a16="http://schemas.microsoft.com/office/drawing/2014/main" id="{DD775373-AB91-704F-9DEB-B6B56E64453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sp>
        <p:nvSpPr>
          <p:cNvPr id="10" name="Slide Number Placeholder 9">
            <a:extLst>
              <a:ext uri="{FF2B5EF4-FFF2-40B4-BE49-F238E27FC236}">
                <a16:creationId xmlns:a16="http://schemas.microsoft.com/office/drawing/2014/main" id="{51A0986D-B900-5241-AFBC-A9C83B24E4C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493811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
        <p:nvSpPr>
          <p:cNvPr id="4" name="Slide Number Placeholder 3">
            <a:extLst>
              <a:ext uri="{FF2B5EF4-FFF2-40B4-BE49-F238E27FC236}">
                <a16:creationId xmlns:a16="http://schemas.microsoft.com/office/drawing/2014/main" id="{0DFD9B60-80F5-3541-81B3-5039E73BE34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ular Callout 17">
            <a:extLst>
              <a:ext uri="{FF2B5EF4-FFF2-40B4-BE49-F238E27FC236}">
                <a16:creationId xmlns:a16="http://schemas.microsoft.com/office/drawing/2014/main" id="{8B8E6219-014F-F043-A43C-E41A7623D1E8}"/>
              </a:ext>
            </a:extLst>
          </p:cNvPr>
          <p:cNvSpPr/>
          <p:nvPr/>
        </p:nvSpPr>
        <p:spPr>
          <a:xfrm>
            <a:off x="4053784" y="1754688"/>
            <a:ext cx="2856879" cy="1246648"/>
          </a:xfrm>
          <a:prstGeom prst="wedgeRoundRectCallout">
            <a:avLst>
              <a:gd name="adj1" fmla="val -5093"/>
              <a:gd name="adj2" fmla="val 80410"/>
              <a:gd name="adj3" fmla="val 16667"/>
            </a:avLst>
          </a:prstGeom>
          <a:solidFill>
            <a:schemeClr val="bg1">
              <a:lumMod val="8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408516"/>
            <a:ext cx="2856879" cy="1938992"/>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7" name="Slide Number Placeholder 6">
            <a:extLst>
              <a:ext uri="{FF2B5EF4-FFF2-40B4-BE49-F238E27FC236}">
                <a16:creationId xmlns:a16="http://schemas.microsoft.com/office/drawing/2014/main" id="{C53F8829-6301-F549-9C6E-266C870EB28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Tree>
    <p:extLst>
      <p:ext uri="{BB962C8B-B14F-4D97-AF65-F5344CB8AC3E}">
        <p14:creationId xmlns:p14="http://schemas.microsoft.com/office/powerpoint/2010/main" val="3539362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Choose a “</a:t>
            </a:r>
            <a:r>
              <a:rPr lang="en-US" dirty="0" err="1"/>
              <a:t>Geom</a:t>
            </a:r>
            <a:r>
              <a:rPr lang="en-US" dirty="0"/>
              <a:t>” Function</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pic>
        <p:nvPicPr>
          <p:cNvPr id="4" name="Picture 3"/>
          <p:cNvPicPr>
            <a:picLocks noChangeAspect="1"/>
          </p:cNvPicPr>
          <p:nvPr/>
        </p:nvPicPr>
        <p:blipFill>
          <a:blip r:embed="rId4"/>
          <a:stretch>
            <a:fillRect/>
          </a:stretch>
        </p:blipFill>
        <p:spPr>
          <a:xfrm>
            <a:off x="1024128" y="2353323"/>
            <a:ext cx="829152" cy="835630"/>
          </a:xfrm>
          <a:prstGeom prst="rect">
            <a:avLst/>
          </a:prstGeom>
        </p:spPr>
      </p:pic>
      <p:pic>
        <p:nvPicPr>
          <p:cNvPr id="5" name="Picture 4"/>
          <p:cNvPicPr>
            <a:picLocks noChangeAspect="1"/>
          </p:cNvPicPr>
          <p:nvPr/>
        </p:nvPicPr>
        <p:blipFill>
          <a:blip r:embed="rId5"/>
          <a:stretch>
            <a:fillRect/>
          </a:stretch>
        </p:blipFill>
        <p:spPr>
          <a:xfrm>
            <a:off x="1024128" y="3457444"/>
            <a:ext cx="829152" cy="832391"/>
          </a:xfrm>
          <a:prstGeom prst="rect">
            <a:avLst/>
          </a:prstGeom>
        </p:spPr>
      </p:pic>
      <p:pic>
        <p:nvPicPr>
          <p:cNvPr id="6" name="Picture 5"/>
          <p:cNvPicPr>
            <a:picLocks noChangeAspect="1"/>
          </p:cNvPicPr>
          <p:nvPr/>
        </p:nvPicPr>
        <p:blipFill>
          <a:blip r:embed="rId6"/>
          <a:stretch>
            <a:fillRect/>
          </a:stretch>
        </p:blipFill>
        <p:spPr>
          <a:xfrm>
            <a:off x="1024128" y="4610205"/>
            <a:ext cx="829152" cy="843936"/>
          </a:xfrm>
          <a:prstGeom prst="rect">
            <a:avLst/>
          </a:prstGeom>
        </p:spPr>
      </p:pic>
      <p:pic>
        <p:nvPicPr>
          <p:cNvPr id="7" name="Picture 6"/>
          <p:cNvPicPr>
            <a:picLocks noChangeAspect="1"/>
          </p:cNvPicPr>
          <p:nvPr/>
        </p:nvPicPr>
        <p:blipFill>
          <a:blip r:embed="rId7"/>
          <a:stretch>
            <a:fillRect/>
          </a:stretch>
        </p:blipFill>
        <p:spPr>
          <a:xfrm>
            <a:off x="6276806" y="4610205"/>
            <a:ext cx="864611" cy="835630"/>
          </a:xfrm>
          <a:prstGeom prst="rect">
            <a:avLst/>
          </a:prstGeom>
        </p:spPr>
      </p:pic>
      <p:pic>
        <p:nvPicPr>
          <p:cNvPr id="8" name="Picture 7"/>
          <p:cNvPicPr>
            <a:picLocks noChangeAspect="1"/>
          </p:cNvPicPr>
          <p:nvPr/>
        </p:nvPicPr>
        <p:blipFill>
          <a:blip r:embed="rId8"/>
          <a:stretch>
            <a:fillRect/>
          </a:stretch>
        </p:blipFill>
        <p:spPr>
          <a:xfrm>
            <a:off x="6259537" y="3471524"/>
            <a:ext cx="864611" cy="876088"/>
          </a:xfrm>
          <a:prstGeom prst="rect">
            <a:avLst/>
          </a:prstGeom>
        </p:spPr>
      </p:pic>
      <p:pic>
        <p:nvPicPr>
          <p:cNvPr id="9" name="Picture 8"/>
          <p:cNvPicPr>
            <a:picLocks noChangeAspect="1"/>
          </p:cNvPicPr>
          <p:nvPr/>
        </p:nvPicPr>
        <p:blipFill>
          <a:blip r:embed="rId9"/>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
        <p:nvSpPr>
          <p:cNvPr id="10" name="Slide Number Placeholder 9">
            <a:extLst>
              <a:ext uri="{FF2B5EF4-FFF2-40B4-BE49-F238E27FC236}">
                <a16:creationId xmlns:a16="http://schemas.microsoft.com/office/drawing/2014/main" id="{296F05B3-7140-FC4D-8B2D-1A9C9E88C83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Tree>
    <p:extLst>
      <p:ext uri="{BB962C8B-B14F-4D97-AF65-F5344CB8AC3E}">
        <p14:creationId xmlns:p14="http://schemas.microsoft.com/office/powerpoint/2010/main" val="1509848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446" y="1161846"/>
            <a:ext cx="9985108" cy="7210714"/>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8EA84CD-2E82-674A-B74A-F3B2E1F5E51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Tree>
    <p:extLst>
      <p:ext uri="{BB962C8B-B14F-4D97-AF65-F5344CB8AC3E}">
        <p14:creationId xmlns:p14="http://schemas.microsoft.com/office/powerpoint/2010/main" val="386556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https://serialmentor.com/dataviz</a:t>
            </a:r>
            <a:endParaRPr lang="en-US" sz="3600" dirty="0"/>
          </a:p>
        </p:txBody>
      </p:sp>
      <p:sp>
        <p:nvSpPr>
          <p:cNvPr id="2" name="Slide Number Placeholder 1">
            <a:extLst>
              <a:ext uri="{FF2B5EF4-FFF2-40B4-BE49-F238E27FC236}">
                <a16:creationId xmlns:a16="http://schemas.microsoft.com/office/drawing/2014/main" id="{3740A52B-942A-9942-B004-1EADE9E54E1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17</a:t>
            </a:fld>
            <a:endParaRPr lang="en-US">
              <a:solidFill>
                <a:prstClr val="black">
                  <a:lumMod val="95000"/>
                  <a:lumOff val="5000"/>
                </a:prstClr>
              </a:solidFill>
            </a:endParaRPr>
          </a:p>
        </p:txBody>
      </p:sp>
    </p:spTree>
    <p:extLst>
      <p:ext uri="{BB962C8B-B14F-4D97-AF65-F5344CB8AC3E}">
        <p14:creationId xmlns:p14="http://schemas.microsoft.com/office/powerpoint/2010/main" val="3228509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
        <p:nvSpPr>
          <p:cNvPr id="16" name="Slide Number Placeholder 15">
            <a:extLst>
              <a:ext uri="{FF2B5EF4-FFF2-40B4-BE49-F238E27FC236}">
                <a16:creationId xmlns:a16="http://schemas.microsoft.com/office/drawing/2014/main" id="{17C6AF85-B786-9C4A-93B4-60BC0700AD2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18</a:t>
            </a:fld>
            <a:endParaRPr lang="en-US">
              <a:solidFill>
                <a:prstClr val="black">
                  <a:lumMod val="95000"/>
                  <a:lumOff val="5000"/>
                </a:prstClr>
              </a:solidFill>
            </a:endParaRPr>
          </a:p>
        </p:txBody>
      </p:sp>
    </p:spTree>
    <p:extLst>
      <p:ext uri="{BB962C8B-B14F-4D97-AF65-F5344CB8AC3E}">
        <p14:creationId xmlns:p14="http://schemas.microsoft.com/office/powerpoint/2010/main" val="363529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
        <p:nvSpPr>
          <p:cNvPr id="22" name="Slide Number Placeholder 21">
            <a:extLst>
              <a:ext uri="{FF2B5EF4-FFF2-40B4-BE49-F238E27FC236}">
                <a16:creationId xmlns:a16="http://schemas.microsoft.com/office/drawing/2014/main" id="{274743E2-B097-5947-9424-57A5C2CBE9E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19</a:t>
            </a:fld>
            <a:endParaRPr lang="en-US">
              <a:solidFill>
                <a:prstClr val="black">
                  <a:lumMod val="95000"/>
                  <a:lumOff val="5000"/>
                </a:prstClr>
              </a:solidFill>
            </a:endParaRPr>
          </a:p>
        </p:txBody>
      </p:sp>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2"/>
          <p:cNvSpPr txBox="1">
            <a:spLocks noGrp="1"/>
          </p:cNvSpPr>
          <p:nvPr>
            <p:ph type="title"/>
          </p:nvPr>
        </p:nvSpPr>
        <p:spPr>
          <a:xfrm>
            <a:off x="765846" y="723119"/>
            <a:ext cx="6159610" cy="1386477"/>
          </a:xfrm>
          <a:prstGeom prst="rect">
            <a:avLst/>
          </a:prstGeom>
        </p:spPr>
        <p:txBody>
          <a:bodyPr spcFirstLastPara="1" vert="horz" wrap="square" lIns="121900" tIns="121900" rIns="121900" bIns="121900" rtlCol="0" anchor="t" anchorCtr="0">
            <a:noAutofit/>
          </a:bodyPr>
          <a:lstStyle/>
          <a:p>
            <a:r>
              <a:rPr lang="en" sz="4200" dirty="0">
                <a:solidFill>
                  <a:srgbClr val="434343"/>
                </a:solidFill>
              </a:rPr>
              <a:t>Visualization Lecture Courtesy of Stephan Kadauke</a:t>
            </a:r>
            <a:endParaRPr sz="4200" dirty="0">
              <a:solidFill>
                <a:srgbClr val="434343"/>
              </a:solidFill>
            </a:endParaRPr>
          </a:p>
        </p:txBody>
      </p:sp>
      <p:sp>
        <p:nvSpPr>
          <p:cNvPr id="301" name="Google Shape;301;p22"/>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dirty="0">
                <a:solidFill>
                  <a:srgbClr val="434343"/>
                </a:solidFill>
              </a:rPr>
              <a:t>Assistant Professor of Clinical Pathology and Laboratory Medicine</a:t>
            </a:r>
            <a:endParaRPr dirty="0">
              <a:solidFill>
                <a:srgbClr val="434343"/>
              </a:solidFill>
            </a:endParaRPr>
          </a:p>
          <a:p>
            <a:pPr marL="0" indent="0">
              <a:spcBef>
                <a:spcPts val="2133"/>
              </a:spcBef>
              <a:buClr>
                <a:schemeClr val="dk1"/>
              </a:buClr>
              <a:buSzPts val="1100"/>
              <a:buNone/>
            </a:pPr>
            <a:r>
              <a:rPr lang="en" dirty="0">
                <a:solidFill>
                  <a:srgbClr val="434343"/>
                </a:solidFill>
              </a:rPr>
              <a:t>University of Pennsylvania Perelman School of Medicine</a:t>
            </a:r>
            <a:endParaRPr dirty="0">
              <a:solidFill>
                <a:srgbClr val="434343"/>
              </a:solidFill>
            </a:endParaRPr>
          </a:p>
          <a:p>
            <a:pPr marL="0" indent="0">
              <a:lnSpc>
                <a:spcPct val="115000"/>
              </a:lnSpc>
              <a:spcBef>
                <a:spcPts val="2133"/>
              </a:spcBef>
              <a:buClr>
                <a:srgbClr val="000000"/>
              </a:buClr>
              <a:buSzPts val="1100"/>
              <a:buNone/>
            </a:pPr>
            <a:r>
              <a:rPr lang="en" sz="2400" dirty="0">
                <a:solidFill>
                  <a:srgbClr val="434343"/>
                </a:solidFill>
              </a:rPr>
              <a:t>Ass</a:t>
            </a:r>
            <a:r>
              <a:rPr lang="en" dirty="0">
                <a:solidFill>
                  <a:srgbClr val="434343"/>
                </a:solidFill>
              </a:rPr>
              <a:t>istant Director of the Cell and Gene Therapy Laboratory </a:t>
            </a:r>
            <a:endParaRPr dirty="0">
              <a:solidFill>
                <a:srgbClr val="434343"/>
              </a:solidFill>
            </a:endParaRPr>
          </a:p>
          <a:p>
            <a:pPr marL="0" indent="0">
              <a:lnSpc>
                <a:spcPct val="115000"/>
              </a:lnSpc>
              <a:spcBef>
                <a:spcPts val="2133"/>
              </a:spcBef>
              <a:spcAft>
                <a:spcPts val="2133"/>
              </a:spcAft>
              <a:buClr>
                <a:srgbClr val="000000"/>
              </a:buClr>
              <a:buSzPts val="1100"/>
              <a:buNone/>
            </a:pPr>
            <a:r>
              <a:rPr lang="en" dirty="0">
                <a:solidFill>
                  <a:srgbClr val="434343"/>
                </a:solidFill>
              </a:rPr>
              <a:t>Children's Hospital of P</a:t>
            </a:r>
            <a:r>
              <a:rPr lang="en" sz="2400" dirty="0">
                <a:solidFill>
                  <a:srgbClr val="434343"/>
                </a:solidFill>
              </a:rPr>
              <a:t>hiladelphia</a:t>
            </a:r>
            <a:endParaRPr sz="2400" dirty="0">
              <a:solidFill>
                <a:srgbClr val="434343"/>
              </a:solidFill>
            </a:endParaRPr>
          </a:p>
        </p:txBody>
      </p:sp>
      <p:pic>
        <p:nvPicPr>
          <p:cNvPr id="302" name="Google Shape;302;p22"/>
          <p:cNvPicPr preferRelativeResize="0"/>
          <p:nvPr/>
        </p:nvPicPr>
        <p:blipFill>
          <a:blip r:embed="rId3">
            <a:alphaModFix/>
          </a:blip>
          <a:stretch>
            <a:fillRect/>
          </a:stretch>
        </p:blipFill>
        <p:spPr>
          <a:xfrm>
            <a:off x="7388435" y="723119"/>
            <a:ext cx="4370178" cy="4477844"/>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2</a:t>
            </a:fld>
            <a:endParaRPr lang="en"/>
          </a:p>
        </p:txBody>
      </p:sp>
    </p:spTree>
    <p:extLst>
      <p:ext uri="{BB962C8B-B14F-4D97-AF65-F5344CB8AC3E}">
        <p14:creationId xmlns:p14="http://schemas.microsoft.com/office/powerpoint/2010/main" val="1896479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83BD-F327-1A49-BABF-7E297D97B87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B4EF451-A5DB-9042-9F56-EABB30611A79}"/>
              </a:ext>
            </a:extLst>
          </p:cNvPr>
          <p:cNvSpPr>
            <a:spLocks noGrp="1"/>
          </p:cNvSpPr>
          <p:nvPr>
            <p:ph type="body" sz="quarter" idx="13"/>
          </p:nvPr>
        </p:nvSpPr>
        <p:spPr>
          <a:xfrm>
            <a:off x="1024128" y="4588042"/>
            <a:ext cx="9720072" cy="1684742"/>
          </a:xfrm>
        </p:spPr>
        <p:txBody>
          <a:bodyPr>
            <a:normAutofit fontScale="85000" lnSpcReduction="20000"/>
          </a:bodyPr>
          <a:lstStyle/>
          <a:p>
            <a:pPr algn="ctr"/>
            <a:r>
              <a:rPr lang="en-US" dirty="0"/>
              <a:t>In addition to x/y position and color, what other aesthetics can you think of? </a:t>
            </a:r>
          </a:p>
          <a:p>
            <a:pPr algn="ctr"/>
            <a:r>
              <a:rPr lang="en-US" dirty="0"/>
              <a:t>Type your answers in the chat!</a:t>
            </a:r>
          </a:p>
        </p:txBody>
      </p:sp>
      <p:grpSp>
        <p:nvGrpSpPr>
          <p:cNvPr id="6" name="Group 5">
            <a:extLst>
              <a:ext uri="{FF2B5EF4-FFF2-40B4-BE49-F238E27FC236}">
                <a16:creationId xmlns:a16="http://schemas.microsoft.com/office/drawing/2014/main" id="{21AE0F14-689F-D140-8A6B-58BBFE039AED}"/>
              </a:ext>
            </a:extLst>
          </p:cNvPr>
          <p:cNvGrpSpPr/>
          <p:nvPr/>
        </p:nvGrpSpPr>
        <p:grpSpPr>
          <a:xfrm>
            <a:off x="2960305" y="2084832"/>
            <a:ext cx="6271390" cy="2015206"/>
            <a:chOff x="1380698" y="1691644"/>
            <a:chExt cx="6271390" cy="2015206"/>
          </a:xfrm>
        </p:grpSpPr>
        <p:pic>
          <p:nvPicPr>
            <p:cNvPr id="4" name="Picture 3">
              <a:extLst>
                <a:ext uri="{FF2B5EF4-FFF2-40B4-BE49-F238E27FC236}">
                  <a16:creationId xmlns:a16="http://schemas.microsoft.com/office/drawing/2014/main" id="{CEB4CF4C-14BD-3B49-8B0D-47FF565042A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380698" y="1691644"/>
              <a:ext cx="3159217" cy="2015206"/>
            </a:xfrm>
            <a:prstGeom prst="rect">
              <a:avLst/>
            </a:prstGeom>
          </p:spPr>
        </p:pic>
        <p:pic>
          <p:nvPicPr>
            <p:cNvPr id="5" name="Picture 4">
              <a:extLst>
                <a:ext uri="{FF2B5EF4-FFF2-40B4-BE49-F238E27FC236}">
                  <a16:creationId xmlns:a16="http://schemas.microsoft.com/office/drawing/2014/main" id="{CCED3FCF-7103-134E-97FC-B07D40266F4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539916" y="1691644"/>
              <a:ext cx="3112172" cy="2015206"/>
            </a:xfrm>
            <a:prstGeom prst="rect">
              <a:avLst/>
            </a:prstGeom>
          </p:spPr>
        </p:pic>
      </p:grpSp>
      <p:sp>
        <p:nvSpPr>
          <p:cNvPr id="7" name="Slide Number Placeholder 6">
            <a:extLst>
              <a:ext uri="{FF2B5EF4-FFF2-40B4-BE49-F238E27FC236}">
                <a16:creationId xmlns:a16="http://schemas.microsoft.com/office/drawing/2014/main" id="{0F80E858-C04A-DE4E-A6DF-1AD11C435C4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20</a:t>
            </a:fld>
            <a:endParaRPr lang="en-US">
              <a:solidFill>
                <a:prstClr val="black">
                  <a:lumMod val="95000"/>
                  <a:lumOff val="5000"/>
                </a:prstClr>
              </a:solidFill>
            </a:endParaRPr>
          </a:p>
        </p:txBody>
      </p:sp>
    </p:spTree>
    <p:extLst>
      <p:ext uri="{BB962C8B-B14F-4D97-AF65-F5344CB8AC3E}">
        <p14:creationId xmlns:p14="http://schemas.microsoft.com/office/powerpoint/2010/main" val="1018216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
        <p:nvSpPr>
          <p:cNvPr id="5" name="Slide Number Placeholder 4">
            <a:extLst>
              <a:ext uri="{FF2B5EF4-FFF2-40B4-BE49-F238E27FC236}">
                <a16:creationId xmlns:a16="http://schemas.microsoft.com/office/drawing/2014/main" id="{018DC69A-0B9C-0747-9E6D-041C931B4A7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21</a:t>
            </a:fld>
            <a:endParaRPr lang="en-US">
              <a:solidFill>
                <a:prstClr val="black">
                  <a:lumMod val="95000"/>
                  <a:lumOff val="5000"/>
                </a:prstClr>
              </a:solidFill>
            </a:endParaRPr>
          </a:p>
        </p:txBody>
      </p:sp>
    </p:spTree>
    <p:extLst>
      <p:ext uri="{BB962C8B-B14F-4D97-AF65-F5344CB8AC3E}">
        <p14:creationId xmlns:p14="http://schemas.microsoft.com/office/powerpoint/2010/main" val="2544290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
        <p:nvSpPr>
          <p:cNvPr id="16" name="Slide Number Placeholder 15">
            <a:extLst>
              <a:ext uri="{FF2B5EF4-FFF2-40B4-BE49-F238E27FC236}">
                <a16:creationId xmlns:a16="http://schemas.microsoft.com/office/drawing/2014/main" id="{1B4D12D7-A362-4649-A1D1-B4120F4BF1B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22</a:t>
            </a:fld>
            <a:endParaRPr lang="en-US">
              <a:solidFill>
                <a:prstClr val="black">
                  <a:lumMod val="95000"/>
                  <a:lumOff val="5000"/>
                </a:prstClr>
              </a:solidFill>
            </a:endParaRPr>
          </a:p>
        </p:txBody>
      </p:sp>
    </p:spTree>
    <p:extLst>
      <p:ext uri="{BB962C8B-B14F-4D97-AF65-F5344CB8AC3E}">
        <p14:creationId xmlns:p14="http://schemas.microsoft.com/office/powerpoint/2010/main" val="2792723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03-Visualize.Rmd</a:t>
            </a:r>
            <a:r>
              <a:rPr lang="en-US" dirty="0"/>
              <a:t>. Work through the exercises of the section titled “Your Turn 5.”</a:t>
            </a:r>
          </a:p>
        </p:txBody>
      </p:sp>
      <p:sp>
        <p:nvSpPr>
          <p:cNvPr id="4" name="Slide Number Placeholder 3">
            <a:extLst>
              <a:ext uri="{FF2B5EF4-FFF2-40B4-BE49-F238E27FC236}">
                <a16:creationId xmlns:a16="http://schemas.microsoft.com/office/drawing/2014/main" id="{EDDC4B15-E43E-1447-8545-A4138E13C61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23</a:t>
            </a:fld>
            <a:endParaRPr lang="en-US">
              <a:solidFill>
                <a:prstClr val="black">
                  <a:lumMod val="95000"/>
                  <a:lumOff val="5000"/>
                </a:prstClr>
              </a:solidFill>
            </a:endParaRPr>
          </a:p>
        </p:txBody>
      </p:sp>
    </p:spTree>
    <p:extLst>
      <p:ext uri="{BB962C8B-B14F-4D97-AF65-F5344CB8AC3E}">
        <p14:creationId xmlns:p14="http://schemas.microsoft.com/office/powerpoint/2010/main" val="2492295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
        <p:nvSpPr>
          <p:cNvPr id="4" name="Slide Number Placeholder 3">
            <a:extLst>
              <a:ext uri="{FF2B5EF4-FFF2-40B4-BE49-F238E27FC236}">
                <a16:creationId xmlns:a16="http://schemas.microsoft.com/office/drawing/2014/main" id="{120EFDA2-DC28-7B42-9A35-594EED1ADA5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25</a:t>
            </a:fld>
            <a:endParaRPr lang="en-US">
              <a:solidFill>
                <a:prstClr val="black">
                  <a:lumMod val="95000"/>
                  <a:lumOff val="5000"/>
                </a:prstClr>
              </a:solidFill>
            </a:endParaRPr>
          </a:p>
        </p:txBody>
      </p:sp>
    </p:spTree>
    <p:extLst>
      <p:ext uri="{BB962C8B-B14F-4D97-AF65-F5344CB8AC3E}">
        <p14:creationId xmlns:p14="http://schemas.microsoft.com/office/powerpoint/2010/main" val="4221631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B2CE3C2-688D-8043-A1F1-7B726EBDE6F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26</a:t>
            </a:fld>
            <a:endParaRPr lang="en-US">
              <a:solidFill>
                <a:prstClr val="black">
                  <a:lumMod val="95000"/>
                  <a:lumOff val="5000"/>
                </a:prstClr>
              </a:solidFill>
            </a:endParaRPr>
          </a:p>
        </p:txBody>
      </p: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5" name="Slide Number Placeholder 4">
            <a:extLst>
              <a:ext uri="{FF2B5EF4-FFF2-40B4-BE49-F238E27FC236}">
                <a16:creationId xmlns:a16="http://schemas.microsoft.com/office/drawing/2014/main" id="{E29F13A3-54C3-ED45-8923-5A73D422395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27</a:t>
            </a:fld>
            <a:endParaRPr lang="en-US">
              <a:solidFill>
                <a:prstClr val="black">
                  <a:lumMod val="95000"/>
                  <a:lumOff val="5000"/>
                </a:prstClr>
              </a:solidFill>
            </a:endParaRPr>
          </a:p>
        </p:txBody>
      </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CFE780CA-7E5B-2549-99AF-BDEF1E82137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28</a:t>
            </a:fld>
            <a:endParaRPr lang="en-US">
              <a:solidFill>
                <a:prstClr val="black">
                  <a:lumMod val="95000"/>
                  <a:lumOff val="5000"/>
                </a:prstClr>
              </a:solidFill>
            </a:endParaRPr>
          </a:p>
        </p:txBody>
      </p:sp>
    </p:spTree>
    <p:extLst>
      <p:ext uri="{BB962C8B-B14F-4D97-AF65-F5344CB8AC3E}">
        <p14:creationId xmlns:p14="http://schemas.microsoft.com/office/powerpoint/2010/main" val="3990822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template</a:t>
            </a:r>
          </a:p>
          <a:p>
            <a:pPr marL="514350" indent="-514350">
              <a:buAutoNum type="arabicPeriod"/>
            </a:pPr>
            <a:r>
              <a:rPr lang="en-US" sz="2800" dirty="0"/>
              <a:t>Define “aesthetic mapping”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dirty="0" err="1"/>
              <a:t>geom</a:t>
            </a:r>
            <a:r>
              <a:rPr lang="en-US" sz="2800" dirty="0"/>
              <a:t>” functions</a:t>
            </a:r>
          </a:p>
          <a:p>
            <a:pPr marL="514350" indent="-514350">
              <a:buAutoNum type="arabicPeriod"/>
            </a:pPr>
            <a:r>
              <a:rPr lang="en-US" sz="2800" dirty="0"/>
              <a:t>Explain how to add layers to a </a:t>
            </a:r>
            <a:r>
              <a:rPr lang="en-US" sz="2800" dirty="0" err="1"/>
              <a:t>ggplot</a:t>
            </a:r>
            <a:r>
              <a:rPr lang="en-US" sz="2800" dirty="0"/>
              <a:t> object to create complex and highly customized visualizations</a:t>
            </a:r>
          </a:p>
        </p:txBody>
      </p:sp>
      <p:sp>
        <p:nvSpPr>
          <p:cNvPr id="3" name="Slide Number Placeholder 2">
            <a:extLst>
              <a:ext uri="{FF2B5EF4-FFF2-40B4-BE49-F238E27FC236}">
                <a16:creationId xmlns:a16="http://schemas.microsoft.com/office/drawing/2014/main" id="{E5F05D58-00E6-604D-93CC-3AE5152B1C8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240650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4D26E659-CE58-3E4E-AB78-A9335DD4784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30</a:t>
            </a:fld>
            <a:endParaRPr lang="en-US">
              <a:solidFill>
                <a:prstClr val="black">
                  <a:lumMod val="95000"/>
                  <a:lumOff val="5000"/>
                </a:prstClr>
              </a:solidFill>
            </a:endParaRPr>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
        <p:nvSpPr>
          <p:cNvPr id="3" name="Slide Number Placeholder 2">
            <a:extLst>
              <a:ext uri="{FF2B5EF4-FFF2-40B4-BE49-F238E27FC236}">
                <a16:creationId xmlns:a16="http://schemas.microsoft.com/office/drawing/2014/main" id="{66685E7B-A672-1A4E-A998-48BF7263A419}"/>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31</a:t>
            </a:fld>
            <a:endParaRPr lang="en-US">
              <a:solidFill>
                <a:prstClr val="black">
                  <a:lumMod val="95000"/>
                  <a:lumOff val="5000"/>
                </a:prstClr>
              </a:solidFill>
            </a:endParaRP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03-Visualize.Rmd</a:t>
            </a:r>
            <a:r>
              <a:rPr lang="en-US" dirty="0"/>
              <a:t>. Work through the exercises of the section titled “Your Turn 6.”</a:t>
            </a:r>
          </a:p>
        </p:txBody>
      </p:sp>
      <p:sp>
        <p:nvSpPr>
          <p:cNvPr id="4" name="Slide Number Placeholder 3">
            <a:extLst>
              <a:ext uri="{FF2B5EF4-FFF2-40B4-BE49-F238E27FC236}">
                <a16:creationId xmlns:a16="http://schemas.microsoft.com/office/drawing/2014/main" id="{1824F141-DB22-B242-80EF-7C1BFB11020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32</a:t>
            </a:fld>
            <a:endParaRPr lang="en-US">
              <a:solidFill>
                <a:prstClr val="black">
                  <a:lumMod val="95000"/>
                  <a:lumOff val="5000"/>
                </a:prstClr>
              </a:solidFill>
            </a:endParaRPr>
          </a:p>
        </p:txBody>
      </p:sp>
    </p:spTree>
    <p:extLst>
      <p:ext uri="{BB962C8B-B14F-4D97-AF65-F5344CB8AC3E}">
        <p14:creationId xmlns:p14="http://schemas.microsoft.com/office/powerpoint/2010/main" val="3738858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Global</a:t>
            </a:r>
            <a:r>
              <a:rPr lang="en-US" sz="6000" dirty="0"/>
              <a:t> vs </a:t>
            </a:r>
            <a:r>
              <a:rPr lang="en-US" sz="6000" b="1" dirty="0">
                <a:solidFill>
                  <a:srgbClr val="92D050"/>
                </a:solidFill>
              </a:rPr>
              <a:t>Local</a:t>
            </a:r>
            <a:r>
              <a:rPr lang="en-US" sz="6000" dirty="0"/>
              <a:t> Settings</a:t>
            </a:r>
            <a:endParaRPr lang="en-US" sz="5400" dirty="0"/>
          </a:p>
        </p:txBody>
      </p:sp>
    </p:spTree>
    <p:extLst>
      <p:ext uri="{BB962C8B-B14F-4D97-AF65-F5344CB8AC3E}">
        <p14:creationId xmlns:p14="http://schemas.microsoft.com/office/powerpoint/2010/main" val="4237595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78EDD9A-7964-A145-AF1F-E2C58F85742B}"/>
              </a:ext>
            </a:extLst>
          </p:cNvPr>
          <p:cNvPicPr>
            <a:picLocks noChangeAspect="1"/>
          </p:cNvPicPr>
          <p:nvPr/>
        </p:nvPicPr>
        <p:blipFill>
          <a:blip r:embed="rId3"/>
          <a:stretch>
            <a:fillRect/>
          </a:stretch>
        </p:blipFill>
        <p:spPr>
          <a:xfrm>
            <a:off x="501074" y="282445"/>
            <a:ext cx="5783580" cy="3151632"/>
          </a:xfrm>
          <a:prstGeom prst="rect">
            <a:avLst/>
          </a:prstGeom>
        </p:spPr>
      </p:pic>
      <p:grpSp>
        <p:nvGrpSpPr>
          <p:cNvPr id="2" name="Group 1">
            <a:extLst>
              <a:ext uri="{FF2B5EF4-FFF2-40B4-BE49-F238E27FC236}">
                <a16:creationId xmlns:a16="http://schemas.microsoft.com/office/drawing/2014/main" id="{BD93E736-CC51-AC4C-A0DE-66174BD53A68}"/>
              </a:ext>
            </a:extLst>
          </p:cNvPr>
          <p:cNvGrpSpPr/>
          <p:nvPr/>
        </p:nvGrpSpPr>
        <p:grpSpPr>
          <a:xfrm>
            <a:off x="327830" y="4044724"/>
            <a:ext cx="11489032" cy="933689"/>
            <a:chOff x="2080825" y="3162925"/>
            <a:chExt cx="8090002" cy="655905"/>
          </a:xfrm>
        </p:grpSpPr>
        <p:sp>
          <p:nvSpPr>
            <p:cNvPr id="3" name="Rectangle 2">
              <a:extLst>
                <a:ext uri="{FF2B5EF4-FFF2-40B4-BE49-F238E27FC236}">
                  <a16:creationId xmlns:a16="http://schemas.microsoft.com/office/drawing/2014/main" id="{D08D57C0-538D-7A46-BD7F-184477BD14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76E794-0F6E-F441-B8EF-5357660686A8}"/>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geom_histogram</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geom_freqpoly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endParaRPr lang="en-US" sz="1600" dirty="0">
                <a:latin typeface="Monaco" pitchFamily="2" charset="77"/>
                <a:ea typeface="Menlo" panose="020B0609030804020204" pitchFamily="49" charset="0"/>
                <a:cs typeface="Menlo" panose="020B0609030804020204" pitchFamily="49" charset="0"/>
              </a:endParaRPr>
            </a:p>
          </p:txBody>
        </p:sp>
      </p:grpSp>
      <p:grpSp>
        <p:nvGrpSpPr>
          <p:cNvPr id="5" name="Group 4">
            <a:extLst>
              <a:ext uri="{FF2B5EF4-FFF2-40B4-BE49-F238E27FC236}">
                <a16:creationId xmlns:a16="http://schemas.microsoft.com/office/drawing/2014/main" id="{4B58E1DF-31ED-5047-AB70-535F8FEAB3C1}"/>
              </a:ext>
            </a:extLst>
          </p:cNvPr>
          <p:cNvGrpSpPr/>
          <p:nvPr/>
        </p:nvGrpSpPr>
        <p:grpSpPr>
          <a:xfrm>
            <a:off x="327830" y="5393912"/>
            <a:ext cx="11489032" cy="933689"/>
            <a:chOff x="2080825" y="3162925"/>
            <a:chExt cx="8090002" cy="655905"/>
          </a:xfrm>
        </p:grpSpPr>
        <p:sp>
          <p:nvSpPr>
            <p:cNvPr id="6" name="Rectangle 5">
              <a:extLst>
                <a:ext uri="{FF2B5EF4-FFF2-40B4-BE49-F238E27FC236}">
                  <a16:creationId xmlns:a16="http://schemas.microsoft.com/office/drawing/2014/main" id="{B23B5F61-5638-3545-A108-8561AE0C06E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F2AB5D-88C3-D647-A1CA-7661F57ACA59}"/>
                </a:ext>
              </a:extLst>
            </p:cNvPr>
            <p:cNvSpPr txBox="1"/>
            <p:nvPr/>
          </p:nvSpPr>
          <p:spPr>
            <a:xfrm>
              <a:off x="2080825" y="3235065"/>
              <a:ext cx="8090002" cy="583765"/>
            </a:xfrm>
            <a:prstGeom prst="rect">
              <a:avLst/>
            </a:prstGeom>
            <a:noFill/>
          </p:spPr>
          <p:txBody>
            <a:bodyPr wrap="square" rtlCol="0">
              <a:spAutoFit/>
            </a:bodyPr>
            <a:lstStyle/>
            <a:p>
              <a:r>
                <a:rPr lang="en-US" sz="1600" dirty="0" err="1">
                  <a:solidFill>
                    <a:srgbClr val="FF0000"/>
                  </a:solidFill>
                  <a:latin typeface="Monaco" pitchFamily="2" charset="77"/>
                  <a:ea typeface="Menlo" panose="020B0609030804020204" pitchFamily="49" charset="0"/>
                  <a:cs typeface="Menlo" panose="020B0609030804020204" pitchFamily="49" charset="0"/>
                </a:rPr>
                <a:t>ggplot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pan_day</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geom_freqpoly</a:t>
              </a:r>
              <a:r>
                <a:rPr lang="en-US" sz="1600" dirty="0">
                  <a:latin typeface="Monaco" pitchFamily="2" charset="77"/>
                  <a:ea typeface="Menlo" panose="020B0609030804020204" pitchFamily="49" charset="0"/>
                  <a:cs typeface="Menlo" panose="020B0609030804020204" pitchFamily="49" charset="0"/>
                </a:rPr>
                <a:t>()</a:t>
              </a:r>
            </a:p>
          </p:txBody>
        </p:sp>
      </p:grpSp>
      <p:sp>
        <p:nvSpPr>
          <p:cNvPr id="9" name="TextBox 8">
            <a:extLst>
              <a:ext uri="{FF2B5EF4-FFF2-40B4-BE49-F238E27FC236}">
                <a16:creationId xmlns:a16="http://schemas.microsoft.com/office/drawing/2014/main" id="{447BFF49-FE6E-084E-8EFB-58925DFF9B74}"/>
              </a:ext>
            </a:extLst>
          </p:cNvPr>
          <p:cNvSpPr txBox="1"/>
          <p:nvPr/>
        </p:nvSpPr>
        <p:spPr>
          <a:xfrm>
            <a:off x="8115631" y="2317102"/>
            <a:ext cx="3701231"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ggplot</a:t>
            </a:r>
            <a:r>
              <a:rPr lang="en-US" sz="2400" b="1" dirty="0">
                <a:solidFill>
                  <a:srgbClr val="FF0000"/>
                </a:solidFill>
                <a:latin typeface="Monaco" pitchFamily="2" charset="77"/>
              </a:rPr>
              <a:t>()</a:t>
            </a:r>
            <a:r>
              <a:rPr lang="en-US" sz="3200" dirty="0"/>
              <a:t>: apply </a:t>
            </a:r>
            <a:r>
              <a:rPr lang="en-US" sz="3200" b="1" dirty="0">
                <a:solidFill>
                  <a:srgbClr val="0070C0"/>
                </a:solidFill>
              </a:rPr>
              <a:t>globally</a:t>
            </a:r>
            <a:r>
              <a:rPr lang="en-US" sz="3200" dirty="0"/>
              <a:t> to </a:t>
            </a:r>
            <a:r>
              <a:rPr lang="en-US" sz="3200" b="1" dirty="0">
                <a:solidFill>
                  <a:srgbClr val="0070C0"/>
                </a:solidFill>
              </a:rPr>
              <a:t>every layer</a:t>
            </a:r>
          </a:p>
        </p:txBody>
      </p:sp>
      <p:cxnSp>
        <p:nvCxnSpPr>
          <p:cNvPr id="10" name="Straight Arrow Connector 9">
            <a:extLst>
              <a:ext uri="{FF2B5EF4-FFF2-40B4-BE49-F238E27FC236}">
                <a16:creationId xmlns:a16="http://schemas.microsoft.com/office/drawing/2014/main" id="{114A8E42-B1A6-1A47-A519-05814157EDE6}"/>
              </a:ext>
            </a:extLst>
          </p:cNvPr>
          <p:cNvCxnSpPr>
            <a:cxnSpLocks/>
            <a:stCxn id="9" idx="2"/>
          </p:cNvCxnSpPr>
          <p:nvPr/>
        </p:nvCxnSpPr>
        <p:spPr>
          <a:xfrm flipH="1">
            <a:off x="5387926" y="3886762"/>
            <a:ext cx="4578321" cy="1609842"/>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8EE70F-6A10-864C-BD2F-640F9BFBBA8F}"/>
              </a:ext>
            </a:extLst>
          </p:cNvPr>
          <p:cNvSpPr txBox="1"/>
          <p:nvPr/>
        </p:nvSpPr>
        <p:spPr>
          <a:xfrm>
            <a:off x="7135091" y="288601"/>
            <a:ext cx="4294907"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geom</a:t>
            </a:r>
            <a:r>
              <a:rPr lang="en-US" sz="2400" b="1" dirty="0">
                <a:solidFill>
                  <a:srgbClr val="FF0000"/>
                </a:solidFill>
                <a:latin typeface="Monaco" pitchFamily="2" charset="77"/>
              </a:rPr>
              <a:t>_</a:t>
            </a:r>
            <a:r>
              <a:rPr lang="en-US" sz="3200" dirty="0"/>
              <a:t> function: apply </a:t>
            </a:r>
            <a:r>
              <a:rPr lang="en-US" sz="3200" b="1" dirty="0">
                <a:solidFill>
                  <a:srgbClr val="92D050"/>
                </a:solidFill>
              </a:rPr>
              <a:t>locally</a:t>
            </a:r>
            <a:r>
              <a:rPr lang="en-US" sz="3200" dirty="0"/>
              <a:t> to only the </a:t>
            </a:r>
            <a:r>
              <a:rPr lang="en-US" sz="3200" b="1" dirty="0">
                <a:solidFill>
                  <a:srgbClr val="92D050"/>
                </a:solidFill>
              </a:rPr>
              <a:t>current layer</a:t>
            </a:r>
          </a:p>
        </p:txBody>
      </p:sp>
      <p:cxnSp>
        <p:nvCxnSpPr>
          <p:cNvPr id="15" name="Straight Arrow Connector 14">
            <a:extLst>
              <a:ext uri="{FF2B5EF4-FFF2-40B4-BE49-F238E27FC236}">
                <a16:creationId xmlns:a16="http://schemas.microsoft.com/office/drawing/2014/main" id="{2AA41532-8B8B-5E44-BB3E-4BEAC876F51A}"/>
              </a:ext>
            </a:extLst>
          </p:cNvPr>
          <p:cNvCxnSpPr>
            <a:cxnSpLocks/>
          </p:cNvCxnSpPr>
          <p:nvPr/>
        </p:nvCxnSpPr>
        <p:spPr>
          <a:xfrm flipH="1">
            <a:off x="5056909" y="1620982"/>
            <a:ext cx="2895601" cy="2768138"/>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DBC9FBF-3363-4E41-A09E-668B13E2D336}"/>
              </a:ext>
            </a:extLst>
          </p:cNvPr>
          <p:cNvGrpSpPr/>
          <p:nvPr/>
        </p:nvGrpSpPr>
        <p:grpSpPr>
          <a:xfrm>
            <a:off x="3235980" y="6139945"/>
            <a:ext cx="2238902" cy="555351"/>
            <a:chOff x="896764" y="1732048"/>
            <a:chExt cx="2365216" cy="1246648"/>
          </a:xfrm>
        </p:grpSpPr>
        <p:sp>
          <p:nvSpPr>
            <p:cNvPr id="16" name="Rounded Rectangular Callout 15">
              <a:extLst>
                <a:ext uri="{FF2B5EF4-FFF2-40B4-BE49-F238E27FC236}">
                  <a16:creationId xmlns:a16="http://schemas.microsoft.com/office/drawing/2014/main" id="{D9FBDE66-134D-1B4C-BAEF-14C3CCF90C4E}"/>
                </a:ext>
              </a:extLst>
            </p:cNvPr>
            <p:cNvSpPr/>
            <p:nvPr/>
          </p:nvSpPr>
          <p:spPr>
            <a:xfrm>
              <a:off x="896764" y="1732048"/>
              <a:ext cx="2365216" cy="1246648"/>
            </a:xfrm>
            <a:prstGeom prst="wedgeRoundRectCallout">
              <a:avLst>
                <a:gd name="adj1" fmla="val -79979"/>
                <a:gd name="adj2" fmla="val -772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DAB1679-4819-9E4D-91E0-23B1DD02095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empty </a:t>
              </a:r>
              <a:r>
                <a:rPr lang="en-US" sz="2400" dirty="0">
                  <a:solidFill>
                    <a:schemeClr val="bg1"/>
                  </a:solidFill>
                  <a:latin typeface="Monaco" pitchFamily="2" charset="77"/>
                </a:rPr>
                <a:t>()</a:t>
              </a:r>
              <a:endParaRPr lang="en-US" sz="2800" dirty="0">
                <a:solidFill>
                  <a:schemeClr val="bg1"/>
                </a:solidFill>
                <a:latin typeface="Monaco" pitchFamily="2" charset="77"/>
                <a:ea typeface="Monaco" charset="0"/>
                <a:cs typeface="Monaco" charset="0"/>
              </a:endParaRPr>
            </a:p>
            <a:p>
              <a:pPr algn="ctr"/>
              <a:endParaRPr lang="en-US" dirty="0">
                <a:solidFill>
                  <a:schemeClr val="bg1"/>
                </a:solidFill>
              </a:endParaRPr>
            </a:p>
          </p:txBody>
        </p:sp>
      </p:grpSp>
      <p:sp>
        <p:nvSpPr>
          <p:cNvPr id="8" name="Slide Number Placeholder 7">
            <a:extLst>
              <a:ext uri="{FF2B5EF4-FFF2-40B4-BE49-F238E27FC236}">
                <a16:creationId xmlns:a16="http://schemas.microsoft.com/office/drawing/2014/main" id="{B61A24F7-3CE9-F64A-AF69-8A2EB4C1BF3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34</a:t>
            </a:fld>
            <a:endParaRPr lang="en-US">
              <a:solidFill>
                <a:prstClr val="black">
                  <a:lumMod val="95000"/>
                  <a:lumOff val="5000"/>
                </a:prstClr>
              </a:solidFill>
            </a:endParaRPr>
          </a:p>
        </p:txBody>
      </p:sp>
    </p:spTree>
    <p:extLst>
      <p:ext uri="{BB962C8B-B14F-4D97-AF65-F5344CB8AC3E}">
        <p14:creationId xmlns:p14="http://schemas.microsoft.com/office/powerpoint/2010/main" val="16863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1"/>
            <a:ext cx="11489032" cy="932856"/>
            <a:chOff x="2080825" y="3162925"/>
            <a:chExt cx="8090002" cy="655320"/>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237830"/>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a:t>
              </a:r>
            </a:p>
          </p:txBody>
        </p:sp>
      </p:grpSp>
      <p:pic>
        <p:nvPicPr>
          <p:cNvPr id="7" name="Picture 6">
            <a:extLst>
              <a:ext uri="{FF2B5EF4-FFF2-40B4-BE49-F238E27FC236}">
                <a16:creationId xmlns:a16="http://schemas.microsoft.com/office/drawing/2014/main" id="{045B7FC8-08B8-294B-9B4B-BCA534B8BB36}"/>
              </a:ext>
            </a:extLst>
          </p:cNvPr>
          <p:cNvPicPr>
            <a:picLocks noChangeAspect="1"/>
          </p:cNvPicPr>
          <p:nvPr/>
        </p:nvPicPr>
        <p:blipFill>
          <a:blip r:embed="rId4"/>
          <a:stretch>
            <a:fillRect/>
          </a:stretch>
        </p:blipFill>
        <p:spPr>
          <a:xfrm>
            <a:off x="2152650" y="1018274"/>
            <a:ext cx="7886700" cy="4297680"/>
          </a:xfrm>
          <a:prstGeom prst="rect">
            <a:avLst/>
          </a:prstGeom>
        </p:spPr>
      </p:pic>
      <p:sp>
        <p:nvSpPr>
          <p:cNvPr id="8" name="Slide Number Placeholder 7">
            <a:extLst>
              <a:ext uri="{FF2B5EF4-FFF2-40B4-BE49-F238E27FC236}">
                <a16:creationId xmlns:a16="http://schemas.microsoft.com/office/drawing/2014/main" id="{FC0916A3-0A24-7B41-B381-59EF9666E44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35</a:t>
            </a:fld>
            <a:endParaRPr lang="en-US">
              <a:solidFill>
                <a:prstClr val="black">
                  <a:lumMod val="95000"/>
                  <a:lumOff val="5000"/>
                </a:prstClr>
              </a:solidFill>
            </a:endParaRPr>
          </a:p>
        </p:txBody>
      </p:sp>
    </p:spTree>
    <p:extLst>
      <p:ext uri="{BB962C8B-B14F-4D97-AF65-F5344CB8AC3E}">
        <p14:creationId xmlns:p14="http://schemas.microsoft.com/office/powerpoint/2010/main" val="3425700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1"/>
            <a:ext cx="11489032" cy="932856"/>
            <a:chOff x="2080825" y="3162925"/>
            <a:chExt cx="8090002" cy="655320"/>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237830"/>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endParaRPr lang="en-US" sz="1600" dirty="0">
                <a:latin typeface="Monaco" pitchFamily="2" charset="77"/>
                <a:ea typeface="Menlo" panose="020B0609030804020204" pitchFamily="49" charset="0"/>
                <a:cs typeface="Menlo" panose="020B0609030804020204" pitchFamily="49" charset="0"/>
              </a:endParaRPr>
            </a:p>
          </p:txBody>
        </p:sp>
      </p:grpSp>
      <p:pic>
        <p:nvPicPr>
          <p:cNvPr id="7" name="Picture 6">
            <a:extLst>
              <a:ext uri="{FF2B5EF4-FFF2-40B4-BE49-F238E27FC236}">
                <a16:creationId xmlns:a16="http://schemas.microsoft.com/office/drawing/2014/main" id="{045B7FC8-08B8-294B-9B4B-BCA534B8BB36}"/>
              </a:ext>
            </a:extLst>
          </p:cNvPr>
          <p:cNvPicPr>
            <a:picLocks noChangeAspect="1"/>
          </p:cNvPicPr>
          <p:nvPr/>
        </p:nvPicPr>
        <p:blipFill>
          <a:blip r:embed="rId4"/>
          <a:stretch>
            <a:fillRect/>
          </a:stretch>
        </p:blipFill>
        <p:spPr>
          <a:xfrm>
            <a:off x="2152650" y="1018274"/>
            <a:ext cx="7886700" cy="4297680"/>
          </a:xfrm>
          <a:prstGeom prst="rect">
            <a:avLst/>
          </a:prstGeom>
        </p:spPr>
      </p:pic>
      <p:sp>
        <p:nvSpPr>
          <p:cNvPr id="8" name="Slide Number Placeholder 7">
            <a:extLst>
              <a:ext uri="{FF2B5EF4-FFF2-40B4-BE49-F238E27FC236}">
                <a16:creationId xmlns:a16="http://schemas.microsoft.com/office/drawing/2014/main" id="{FC0916A3-0A24-7B41-B381-59EF9666E44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36</a:t>
            </a:fld>
            <a:endParaRPr lang="en-US">
              <a:solidFill>
                <a:prstClr val="black">
                  <a:lumMod val="95000"/>
                  <a:lumOff val="5000"/>
                </a:prstClr>
              </a:solidFill>
            </a:endParaRPr>
          </a:p>
        </p:txBody>
      </p:sp>
    </p:spTree>
    <p:extLst>
      <p:ext uri="{BB962C8B-B14F-4D97-AF65-F5344CB8AC3E}">
        <p14:creationId xmlns:p14="http://schemas.microsoft.com/office/powerpoint/2010/main" val="1104982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1"/>
            <a:ext cx="11489032" cy="932856"/>
            <a:chOff x="2080825" y="3162925"/>
            <a:chExt cx="8090002" cy="655320"/>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mapping = </a:t>
              </a:r>
              <a:r>
                <a:rPr lang="en-US" sz="1600" dirty="0" err="1">
                  <a:latin typeface="Monaco" pitchFamily="2" charset="77"/>
                  <a:ea typeface="Menlo" panose="020B0609030804020204" pitchFamily="49" charset="0"/>
                  <a:cs typeface="Menlo" panose="020B0609030804020204" pitchFamily="49" charset="0"/>
                </a:rPr>
                <a:t>aes</a:t>
              </a:r>
              <a:r>
                <a:rPr lang="en-US" sz="1600" dirty="0">
                  <a:latin typeface="Monaco" pitchFamily="2" charset="77"/>
                  <a:ea typeface="Menlo" panose="020B0609030804020204" pitchFamily="49" charset="0"/>
                  <a:cs typeface="Menlo" panose="020B0609030804020204" pitchFamily="49" charset="0"/>
                </a:rPr>
                <a:t>(x = </a:t>
              </a:r>
              <a:r>
                <a:rPr lang="en-US" sz="1600" dirty="0" err="1">
                  <a:latin typeface="Monaco" pitchFamily="2" charset="77"/>
                  <a:ea typeface="Menlo" panose="020B0609030804020204" pitchFamily="49" charset="0"/>
                  <a:cs typeface="Menlo" panose="020B0609030804020204" pitchFamily="49" charset="0"/>
                </a:rPr>
                <a:t>pan_day</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p>
          </p:txBody>
        </p:sp>
      </p:grpSp>
      <p:pic>
        <p:nvPicPr>
          <p:cNvPr id="7" name="Picture 6">
            <a:extLst>
              <a:ext uri="{FF2B5EF4-FFF2-40B4-BE49-F238E27FC236}">
                <a16:creationId xmlns:a16="http://schemas.microsoft.com/office/drawing/2014/main" id="{045B7FC8-08B8-294B-9B4B-BCA534B8BB36}"/>
              </a:ext>
            </a:extLst>
          </p:cNvPr>
          <p:cNvPicPr>
            <a:picLocks noChangeAspect="1"/>
          </p:cNvPicPr>
          <p:nvPr/>
        </p:nvPicPr>
        <p:blipFill>
          <a:blip r:embed="rId4"/>
          <a:stretch>
            <a:fillRect/>
          </a:stretch>
        </p:blipFill>
        <p:spPr>
          <a:xfrm>
            <a:off x="2152650" y="1018274"/>
            <a:ext cx="7886700" cy="4297680"/>
          </a:xfrm>
          <a:prstGeom prst="rect">
            <a:avLst/>
          </a:prstGeom>
        </p:spPr>
      </p:pic>
      <p:sp>
        <p:nvSpPr>
          <p:cNvPr id="8" name="Slide Number Placeholder 7">
            <a:extLst>
              <a:ext uri="{FF2B5EF4-FFF2-40B4-BE49-F238E27FC236}">
                <a16:creationId xmlns:a16="http://schemas.microsoft.com/office/drawing/2014/main" id="{FC0916A3-0A24-7B41-B381-59EF9666E44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37</a:t>
            </a:fld>
            <a:endParaRPr lang="en-US">
              <a:solidFill>
                <a:prstClr val="black">
                  <a:lumMod val="95000"/>
                  <a:lumOff val="5000"/>
                </a:prstClr>
              </a:solidFill>
            </a:endParaRPr>
          </a:p>
        </p:txBody>
      </p:sp>
    </p:spTree>
    <p:extLst>
      <p:ext uri="{BB962C8B-B14F-4D97-AF65-F5344CB8AC3E}">
        <p14:creationId xmlns:p14="http://schemas.microsoft.com/office/powerpoint/2010/main" val="930965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2"/>
            <a:ext cx="11489032" cy="933689"/>
            <a:chOff x="2080825" y="3162925"/>
            <a:chExt cx="8090002" cy="655905"/>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mapping = </a:t>
              </a:r>
              <a:r>
                <a:rPr lang="en-US" sz="1600" dirty="0" err="1">
                  <a:latin typeface="Monaco" pitchFamily="2" charset="77"/>
                  <a:ea typeface="Menlo" panose="020B0609030804020204" pitchFamily="49" charset="0"/>
                  <a:cs typeface="Menlo" panose="020B0609030804020204" pitchFamily="49" charset="0"/>
                </a:rPr>
                <a:t>aes</a:t>
              </a:r>
              <a:r>
                <a:rPr lang="en-US" sz="1600" dirty="0">
                  <a:latin typeface="Monaco" pitchFamily="2" charset="77"/>
                  <a:ea typeface="Menlo" panose="020B0609030804020204" pitchFamily="49" charset="0"/>
                  <a:cs typeface="Menlo" panose="020B0609030804020204" pitchFamily="49" charset="0"/>
                </a:rPr>
                <a:t>(x = </a:t>
              </a:r>
              <a:r>
                <a:rPr lang="en-US" sz="1600" dirty="0" err="1">
                  <a:latin typeface="Monaco" pitchFamily="2" charset="77"/>
                  <a:ea typeface="Menlo" panose="020B0609030804020204" pitchFamily="49" charset="0"/>
                  <a:cs typeface="Menlo" panose="020B0609030804020204" pitchFamily="49" charset="0"/>
                </a:rPr>
                <a:t>pan_day</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(mapping = </a:t>
              </a:r>
              <a:r>
                <a:rPr lang="en-US" sz="1600" dirty="0" err="1">
                  <a:latin typeface="Monaco" pitchFamily="2" charset="77"/>
                  <a:ea typeface="Menlo" panose="020B0609030804020204" pitchFamily="49" charset="0"/>
                  <a:cs typeface="Menlo" panose="020B0609030804020204" pitchFamily="49" charset="0"/>
                </a:rPr>
                <a:t>aes</a:t>
              </a:r>
              <a:r>
                <a:rPr lang="en-US" sz="1600" dirty="0">
                  <a:latin typeface="Monaco" pitchFamily="2" charset="77"/>
                  <a:ea typeface="Menlo" panose="020B0609030804020204" pitchFamily="49" charset="0"/>
                  <a:cs typeface="Menlo" panose="020B0609030804020204" pitchFamily="49" charset="0"/>
                </a:rPr>
                <a:t>(fill = result))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geom_freqpoly</a:t>
              </a:r>
              <a:r>
                <a:rPr lang="en-US" sz="1600" dirty="0">
                  <a:latin typeface="Monaco" pitchFamily="2" charset="77"/>
                  <a:ea typeface="Menlo" panose="020B0609030804020204" pitchFamily="49" charset="0"/>
                  <a:cs typeface="Menlo" panose="020B0609030804020204" pitchFamily="49" charset="0"/>
                </a:rPr>
                <a:t>(</a:t>
              </a:r>
            </a:p>
          </p:txBody>
        </p:sp>
      </p:grpSp>
      <p:pic>
        <p:nvPicPr>
          <p:cNvPr id="7" name="Picture 6">
            <a:extLst>
              <a:ext uri="{FF2B5EF4-FFF2-40B4-BE49-F238E27FC236}">
                <a16:creationId xmlns:a16="http://schemas.microsoft.com/office/drawing/2014/main" id="{045B7FC8-08B8-294B-9B4B-BCA534B8BB36}"/>
              </a:ext>
            </a:extLst>
          </p:cNvPr>
          <p:cNvPicPr>
            <a:picLocks noChangeAspect="1"/>
          </p:cNvPicPr>
          <p:nvPr/>
        </p:nvPicPr>
        <p:blipFill>
          <a:blip r:embed="rId4"/>
          <a:stretch>
            <a:fillRect/>
          </a:stretch>
        </p:blipFill>
        <p:spPr>
          <a:xfrm>
            <a:off x="2152650" y="1018274"/>
            <a:ext cx="7886700" cy="4297680"/>
          </a:xfrm>
          <a:prstGeom prst="rect">
            <a:avLst/>
          </a:prstGeom>
        </p:spPr>
      </p:pic>
      <p:sp>
        <p:nvSpPr>
          <p:cNvPr id="8" name="Slide Number Placeholder 7">
            <a:extLst>
              <a:ext uri="{FF2B5EF4-FFF2-40B4-BE49-F238E27FC236}">
                <a16:creationId xmlns:a16="http://schemas.microsoft.com/office/drawing/2014/main" id="{FC0916A3-0A24-7B41-B381-59EF9666E44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38</a:t>
            </a:fld>
            <a:endParaRPr lang="en-US">
              <a:solidFill>
                <a:prstClr val="black">
                  <a:lumMod val="95000"/>
                  <a:lumOff val="5000"/>
                </a:prstClr>
              </a:solidFill>
            </a:endParaRPr>
          </a:p>
        </p:txBody>
      </p:sp>
    </p:spTree>
    <p:extLst>
      <p:ext uri="{BB962C8B-B14F-4D97-AF65-F5344CB8AC3E}">
        <p14:creationId xmlns:p14="http://schemas.microsoft.com/office/powerpoint/2010/main" val="2740683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2"/>
            <a:ext cx="11489032" cy="933689"/>
            <a:chOff x="2080825" y="3162925"/>
            <a:chExt cx="8090002" cy="655905"/>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mapping = </a:t>
              </a:r>
              <a:r>
                <a:rPr lang="en-US" sz="1600" dirty="0" err="1">
                  <a:latin typeface="Monaco" pitchFamily="2" charset="77"/>
                  <a:ea typeface="Menlo" panose="020B0609030804020204" pitchFamily="49" charset="0"/>
                  <a:cs typeface="Menlo" panose="020B0609030804020204" pitchFamily="49" charset="0"/>
                </a:rPr>
                <a:t>aes</a:t>
              </a:r>
              <a:r>
                <a:rPr lang="en-US" sz="1600" dirty="0">
                  <a:latin typeface="Monaco" pitchFamily="2" charset="77"/>
                  <a:ea typeface="Menlo" panose="020B0609030804020204" pitchFamily="49" charset="0"/>
                  <a:cs typeface="Menlo" panose="020B0609030804020204" pitchFamily="49" charset="0"/>
                </a:rPr>
                <a:t>(x = </a:t>
              </a:r>
              <a:r>
                <a:rPr lang="en-US" sz="1600" dirty="0" err="1">
                  <a:latin typeface="Monaco" pitchFamily="2" charset="77"/>
                  <a:ea typeface="Menlo" panose="020B0609030804020204" pitchFamily="49" charset="0"/>
                  <a:cs typeface="Menlo" panose="020B0609030804020204" pitchFamily="49" charset="0"/>
                </a:rPr>
                <a:t>pan_day</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(mapping = </a:t>
              </a:r>
              <a:r>
                <a:rPr lang="en-US" sz="1600" dirty="0" err="1">
                  <a:latin typeface="Monaco" pitchFamily="2" charset="77"/>
                  <a:ea typeface="Menlo" panose="020B0609030804020204" pitchFamily="49" charset="0"/>
                  <a:cs typeface="Menlo" panose="020B0609030804020204" pitchFamily="49" charset="0"/>
                </a:rPr>
                <a:t>aes</a:t>
              </a:r>
              <a:r>
                <a:rPr lang="en-US" sz="1600" dirty="0">
                  <a:latin typeface="Monaco" pitchFamily="2" charset="77"/>
                  <a:ea typeface="Menlo" panose="020B0609030804020204" pitchFamily="49" charset="0"/>
                  <a:cs typeface="Menlo" panose="020B0609030804020204" pitchFamily="49" charset="0"/>
                </a:rPr>
                <a:t>(fill = result))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geom_freqpoly</a:t>
              </a:r>
              <a:r>
                <a:rPr lang="en-US" sz="1600" dirty="0">
                  <a:latin typeface="Monaco" pitchFamily="2" charset="77"/>
                  <a:ea typeface="Menlo" panose="020B0609030804020204" pitchFamily="49" charset="0"/>
                  <a:cs typeface="Menlo" panose="020B0609030804020204" pitchFamily="49" charset="0"/>
                </a:rPr>
                <a:t>(color = "blue")</a:t>
              </a:r>
            </a:p>
          </p:txBody>
        </p:sp>
      </p:grpSp>
      <p:pic>
        <p:nvPicPr>
          <p:cNvPr id="7" name="Picture 6">
            <a:extLst>
              <a:ext uri="{FF2B5EF4-FFF2-40B4-BE49-F238E27FC236}">
                <a16:creationId xmlns:a16="http://schemas.microsoft.com/office/drawing/2014/main" id="{045B7FC8-08B8-294B-9B4B-BCA534B8BB36}"/>
              </a:ext>
            </a:extLst>
          </p:cNvPr>
          <p:cNvPicPr>
            <a:picLocks noChangeAspect="1"/>
          </p:cNvPicPr>
          <p:nvPr/>
        </p:nvPicPr>
        <p:blipFill>
          <a:blip r:embed="rId4"/>
          <a:stretch>
            <a:fillRect/>
          </a:stretch>
        </p:blipFill>
        <p:spPr>
          <a:xfrm>
            <a:off x="2152650" y="1018274"/>
            <a:ext cx="7886700" cy="4297680"/>
          </a:xfrm>
          <a:prstGeom prst="rect">
            <a:avLst/>
          </a:prstGeom>
        </p:spPr>
      </p:pic>
      <p:sp>
        <p:nvSpPr>
          <p:cNvPr id="8" name="Slide Number Placeholder 7">
            <a:extLst>
              <a:ext uri="{FF2B5EF4-FFF2-40B4-BE49-F238E27FC236}">
                <a16:creationId xmlns:a16="http://schemas.microsoft.com/office/drawing/2014/main" id="{FC0916A3-0A24-7B41-B381-59EF9666E44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39</a:t>
            </a:fld>
            <a:endParaRPr lang="en-US">
              <a:solidFill>
                <a:prstClr val="black">
                  <a:lumMod val="95000"/>
                  <a:lumOff val="5000"/>
                </a:prstClr>
              </a:solidFill>
            </a:endParaRPr>
          </a:p>
        </p:txBody>
      </p:sp>
    </p:spTree>
    <p:extLst>
      <p:ext uri="{BB962C8B-B14F-4D97-AF65-F5344CB8AC3E}">
        <p14:creationId xmlns:p14="http://schemas.microsoft.com/office/powerpoint/2010/main" val="127414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C3F3AE-82BF-014B-9A4E-3A1F34A9D9A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dirty="0">
              <a:solidFill>
                <a:prstClr val="black">
                  <a:lumMod val="95000"/>
                  <a:lumOff val="5000"/>
                </a:prstClr>
              </a:solidFill>
            </a:endParaRPr>
          </a:p>
        </p:txBody>
      </p:sp>
      <p:sp>
        <p:nvSpPr>
          <p:cNvPr id="3" name="Rectangle 2">
            <a:extLst>
              <a:ext uri="{FF2B5EF4-FFF2-40B4-BE49-F238E27FC236}">
                <a16:creationId xmlns:a16="http://schemas.microsoft.com/office/drawing/2014/main" id="{E84CA999-4BB2-BA43-BCAB-73D651611B16}"/>
              </a:ext>
            </a:extLst>
          </p:cNvPr>
          <p:cNvSpPr/>
          <p:nvPr/>
        </p:nvSpPr>
        <p:spPr>
          <a:xfrm>
            <a:off x="4137771" y="370505"/>
            <a:ext cx="3916457" cy="646331"/>
          </a:xfrm>
          <a:prstGeom prst="rect">
            <a:avLst/>
          </a:prstGeom>
        </p:spPr>
        <p:txBody>
          <a:bodyPr wrap="none">
            <a:spAutoFit/>
          </a:bodyPr>
          <a:lstStyle/>
          <a:p>
            <a:r>
              <a:rPr lang="en-US" sz="3600" dirty="0" err="1">
                <a:solidFill>
                  <a:schemeClr val="accent2"/>
                </a:solidFill>
                <a:latin typeface="Monaco" pitchFamily="2" charset="77"/>
              </a:rPr>
              <a:t>covid_testing</a:t>
            </a:r>
            <a:r>
              <a:rPr lang="en-US" sz="3600" dirty="0"/>
              <a:t> </a:t>
            </a:r>
          </a:p>
        </p:txBody>
      </p:sp>
      <p:pic>
        <p:nvPicPr>
          <p:cNvPr id="5" name="Picture 4">
            <a:extLst>
              <a:ext uri="{FF2B5EF4-FFF2-40B4-BE49-F238E27FC236}">
                <a16:creationId xmlns:a16="http://schemas.microsoft.com/office/drawing/2014/main" id="{D8063E30-10FF-9C40-B20A-36B90CCFE0B8}"/>
              </a:ext>
            </a:extLst>
          </p:cNvPr>
          <p:cNvPicPr>
            <a:picLocks noChangeAspect="1"/>
          </p:cNvPicPr>
          <p:nvPr/>
        </p:nvPicPr>
        <p:blipFill>
          <a:blip r:embed="rId3"/>
          <a:stretch>
            <a:fillRect/>
          </a:stretch>
        </p:blipFill>
        <p:spPr>
          <a:xfrm>
            <a:off x="1281283" y="1068960"/>
            <a:ext cx="9629432" cy="5676064"/>
          </a:xfrm>
          <a:prstGeom prst="rect">
            <a:avLst/>
          </a:prstGeom>
        </p:spPr>
      </p:pic>
    </p:spTree>
    <p:extLst>
      <p:ext uri="{BB962C8B-B14F-4D97-AF65-F5344CB8AC3E}">
        <p14:creationId xmlns:p14="http://schemas.microsoft.com/office/powerpoint/2010/main" val="1622389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3" name="Slide Number Placeholder 2">
            <a:extLst>
              <a:ext uri="{FF2B5EF4-FFF2-40B4-BE49-F238E27FC236}">
                <a16:creationId xmlns:a16="http://schemas.microsoft.com/office/drawing/2014/main" id="{9807D6FD-02FF-B94D-987C-6F31254790D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41</a:t>
            </a:fld>
            <a:endParaRPr lang="en-US">
              <a:solidFill>
                <a:prstClr val="black">
                  <a:lumMod val="95000"/>
                  <a:lumOff val="5000"/>
                </a:prstClr>
              </a:solidFill>
            </a:endParaRPr>
          </a:p>
        </p:txBody>
      </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3" name="Slide Number Placeholder 2">
            <a:extLst>
              <a:ext uri="{FF2B5EF4-FFF2-40B4-BE49-F238E27FC236}">
                <a16:creationId xmlns:a16="http://schemas.microsoft.com/office/drawing/2014/main" id="{A998210D-BB38-0544-BF57-1AC4837AAF8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42</a:t>
            </a:fld>
            <a:endParaRPr lang="en-US">
              <a:solidFill>
                <a:prstClr val="black">
                  <a:lumMod val="95000"/>
                  <a:lumOff val="5000"/>
                </a:prstClr>
              </a:solidFill>
            </a:endParaRPr>
          </a:p>
        </p:txBody>
      </p:sp>
    </p:spTree>
    <p:extLst>
      <p:ext uri="{BB962C8B-B14F-4D97-AF65-F5344CB8AC3E}">
        <p14:creationId xmlns:p14="http://schemas.microsoft.com/office/powerpoint/2010/main" val="1308455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
        <p:nvSpPr>
          <p:cNvPr id="4" name="Slide Number Placeholder 3">
            <a:extLst>
              <a:ext uri="{FF2B5EF4-FFF2-40B4-BE49-F238E27FC236}">
                <a16:creationId xmlns:a16="http://schemas.microsoft.com/office/drawing/2014/main" id="{4525FC9C-69F3-6B41-A46D-9A2B511D03D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43</a:t>
            </a:fld>
            <a:endParaRPr lang="en-US">
              <a:solidFill>
                <a:prstClr val="black">
                  <a:lumMod val="95000"/>
                  <a:lumOff val="5000"/>
                </a:prstClr>
              </a:solidFill>
            </a:endParaRPr>
          </a:p>
        </p:txBody>
      </p:sp>
    </p:spTree>
    <p:extLst>
      <p:ext uri="{BB962C8B-B14F-4D97-AF65-F5344CB8AC3E}">
        <p14:creationId xmlns:p14="http://schemas.microsoft.com/office/powerpoint/2010/main" val="271828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
        <p:nvSpPr>
          <p:cNvPr id="3" name="Slide Number Placeholder 2">
            <a:extLst>
              <a:ext uri="{FF2B5EF4-FFF2-40B4-BE49-F238E27FC236}">
                <a16:creationId xmlns:a16="http://schemas.microsoft.com/office/drawing/2014/main" id="{1F826238-AD3A-274D-9A05-89D854BCAFE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44</a:t>
            </a:fld>
            <a:endParaRPr lang="en-US">
              <a:solidFill>
                <a:prstClr val="black">
                  <a:lumMod val="95000"/>
                  <a:lumOff val="5000"/>
                </a:prstClr>
              </a:solidFill>
            </a:endParaRPr>
          </a:p>
        </p:txBody>
      </p:sp>
    </p:spTree>
    <p:extLst>
      <p:ext uri="{BB962C8B-B14F-4D97-AF65-F5344CB8AC3E}">
        <p14:creationId xmlns:p14="http://schemas.microsoft.com/office/powerpoint/2010/main" val="276426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
        <p:nvSpPr>
          <p:cNvPr id="4" name="Slide Number Placeholder 3">
            <a:extLst>
              <a:ext uri="{FF2B5EF4-FFF2-40B4-BE49-F238E27FC236}">
                <a16:creationId xmlns:a16="http://schemas.microsoft.com/office/drawing/2014/main" id="{5E1AEB2B-F900-C64E-87F9-BED9D32B8BB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45</a:t>
            </a:fld>
            <a:endParaRPr lang="en-US">
              <a:solidFill>
                <a:prstClr val="black">
                  <a:lumMod val="95000"/>
                  <a:lumOff val="5000"/>
                </a:prstClr>
              </a:solidFill>
            </a:endParaRPr>
          </a:p>
        </p:txBody>
      </p:sp>
    </p:spTree>
    <p:extLst>
      <p:ext uri="{BB962C8B-B14F-4D97-AF65-F5344CB8AC3E}">
        <p14:creationId xmlns:p14="http://schemas.microsoft.com/office/powerpoint/2010/main" val="4293770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
        <p:nvSpPr>
          <p:cNvPr id="3" name="Slide Number Placeholder 2">
            <a:extLst>
              <a:ext uri="{FF2B5EF4-FFF2-40B4-BE49-F238E27FC236}">
                <a16:creationId xmlns:a16="http://schemas.microsoft.com/office/drawing/2014/main" id="{09A38473-1DE5-5345-81A1-7B7C809F497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46</a:t>
            </a:fld>
            <a:endParaRPr lang="en-US">
              <a:solidFill>
                <a:prstClr val="black">
                  <a:lumMod val="95000"/>
                  <a:lumOff val="5000"/>
                </a:prstClr>
              </a:solidFill>
            </a:endParaRPr>
          </a:p>
        </p:txBody>
      </p:sp>
    </p:spTree>
    <p:extLst>
      <p:ext uri="{BB962C8B-B14F-4D97-AF65-F5344CB8AC3E}">
        <p14:creationId xmlns:p14="http://schemas.microsoft.com/office/powerpoint/2010/main" val="607301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
        <p:nvSpPr>
          <p:cNvPr id="4" name="Slide Number Placeholder 3">
            <a:extLst>
              <a:ext uri="{FF2B5EF4-FFF2-40B4-BE49-F238E27FC236}">
                <a16:creationId xmlns:a16="http://schemas.microsoft.com/office/drawing/2014/main" id="{F0C898B5-804A-5346-9E2A-12DDE0A2B61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47</a:t>
            </a:fld>
            <a:endParaRPr lang="en-US">
              <a:solidFill>
                <a:prstClr val="black">
                  <a:lumMod val="95000"/>
                  <a:lumOff val="5000"/>
                </a:prstClr>
              </a:solidFill>
            </a:endParaRPr>
          </a:p>
        </p:txBody>
      </p:sp>
    </p:spTree>
    <p:extLst>
      <p:ext uri="{BB962C8B-B14F-4D97-AF65-F5344CB8AC3E}">
        <p14:creationId xmlns:p14="http://schemas.microsoft.com/office/powerpoint/2010/main" val="2039278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33EBC7D-112C-D74A-92AA-4EC7FDEDF2E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48</a:t>
            </a:fld>
            <a:endParaRPr lang="en-US">
              <a:solidFill>
                <a:prstClr val="black">
                  <a:lumMod val="95000"/>
                  <a:lumOff val="5000"/>
                </a:prstClr>
              </a:solidFill>
            </a:endParaRPr>
          </a:p>
        </p:txBody>
      </p:sp>
    </p:spTree>
    <p:extLst>
      <p:ext uri="{BB962C8B-B14F-4D97-AF65-F5344CB8AC3E}">
        <p14:creationId xmlns:p14="http://schemas.microsoft.com/office/powerpoint/2010/main" val="4247552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800" dirty="0" err="1"/>
              <a:t>ggplot</a:t>
            </a:r>
            <a:r>
              <a:rPr lang="en-US" sz="2800" dirty="0"/>
              <a:t> object to create complex and highly customized visualizations</a:t>
            </a:r>
          </a:p>
        </p:txBody>
      </p:sp>
      <p:sp>
        <p:nvSpPr>
          <p:cNvPr id="3" name="Slide Number Placeholder 2">
            <a:extLst>
              <a:ext uri="{FF2B5EF4-FFF2-40B4-BE49-F238E27FC236}">
                <a16:creationId xmlns:a16="http://schemas.microsoft.com/office/drawing/2014/main" id="{1FE14F94-56FD-4A41-9E59-3B424EAE10E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49</a:t>
            </a:fld>
            <a:endParaRPr lang="en-US">
              <a:solidFill>
                <a:prstClr val="black">
                  <a:lumMod val="95000"/>
                  <a:lumOff val="5000"/>
                </a:prstClr>
              </a:solidFill>
            </a:endParaRPr>
          </a:p>
        </p:txBody>
      </p:sp>
    </p:spTree>
    <p:extLst>
      <p:ext uri="{BB962C8B-B14F-4D97-AF65-F5344CB8AC3E}">
        <p14:creationId xmlns:p14="http://schemas.microsoft.com/office/powerpoint/2010/main" val="181309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a:xfrm>
            <a:off x="1024128" y="2238375"/>
            <a:ext cx="9720072" cy="3785907"/>
          </a:xfrm>
        </p:spPr>
        <p:txBody>
          <a:bodyPr>
            <a:normAutofit fontScale="77500" lnSpcReduction="20000"/>
          </a:bodyPr>
          <a:lstStyle/>
          <a:p>
            <a:pPr marL="0" indent="0">
              <a:buNone/>
            </a:pPr>
            <a:r>
              <a:rPr lang="en-US" dirty="0"/>
              <a:t>Consider the </a:t>
            </a:r>
            <a:r>
              <a:rPr lang="en-US" sz="3900" dirty="0" err="1">
                <a:solidFill>
                  <a:schemeClr val="accent2"/>
                </a:solidFill>
                <a:latin typeface="Monaco" pitchFamily="2" charset="77"/>
              </a:rPr>
              <a:t>covid_testing</a:t>
            </a:r>
            <a:r>
              <a:rPr lang="en-US" dirty="0"/>
              <a:t> data frame. </a:t>
            </a:r>
          </a:p>
          <a:p>
            <a:pPr marL="0" indent="0">
              <a:buNone/>
            </a:pPr>
            <a:endParaRPr lang="en-US" dirty="0"/>
          </a:p>
          <a:p>
            <a:pPr marL="0" indent="0">
              <a:buNone/>
            </a:pPr>
            <a:r>
              <a:rPr lang="en-US" dirty="0"/>
              <a:t>What do you think the plot would look like in which: </a:t>
            </a:r>
          </a:p>
          <a:p>
            <a:pPr>
              <a:buFontTx/>
              <a:buChar char="-"/>
            </a:pPr>
            <a:r>
              <a:rPr lang="en-US" dirty="0"/>
              <a:t> the x-axis represents </a:t>
            </a:r>
            <a:r>
              <a:rPr lang="en-US" sz="3900" dirty="0" err="1">
                <a:solidFill>
                  <a:schemeClr val="accent2"/>
                </a:solidFill>
                <a:latin typeface="Monaco" pitchFamily="2" charset="77"/>
              </a:rPr>
              <a:t>pan_day</a:t>
            </a:r>
            <a:r>
              <a:rPr lang="en-US" dirty="0"/>
              <a:t> (day of the pandemic), and</a:t>
            </a:r>
          </a:p>
          <a:p>
            <a:pPr>
              <a:buFontTx/>
              <a:buChar char="-"/>
            </a:pPr>
            <a:r>
              <a:rPr lang="en-US" dirty="0"/>
              <a:t> the y-axis represents the number of tests that were performed on that day?</a:t>
            </a:r>
          </a:p>
          <a:p>
            <a:pPr marL="0" indent="0">
              <a:buNone/>
            </a:pPr>
            <a:endParaRPr lang="en-US" dirty="0"/>
          </a:p>
        </p:txBody>
      </p:sp>
      <p:sp>
        <p:nvSpPr>
          <p:cNvPr id="5" name="Slide Number Placeholder 4">
            <a:extLst>
              <a:ext uri="{FF2B5EF4-FFF2-40B4-BE49-F238E27FC236}">
                <a16:creationId xmlns:a16="http://schemas.microsoft.com/office/drawing/2014/main" id="{21BB21BE-B663-E84C-84D6-CF912DD36D9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dirty="0">
              <a:solidFill>
                <a:prstClr val="black">
                  <a:lumMod val="95000"/>
                  <a:lumOff val="5000"/>
                </a:prstClr>
              </a:solidFill>
            </a:endParaRPr>
          </a:p>
        </p:txBody>
      </p:sp>
    </p:spTree>
    <p:extLst>
      <p:ext uri="{BB962C8B-B14F-4D97-AF65-F5344CB8AC3E}">
        <p14:creationId xmlns:p14="http://schemas.microsoft.com/office/powerpoint/2010/main" val="3383457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130040" y="1962207"/>
            <a:ext cx="3749040" cy="2753982"/>
          </a:xfrm>
          <a:prstGeom prst="rect">
            <a:avLst/>
          </a:prstGeom>
        </p:spPr>
      </p:pic>
      <p:sp>
        <p:nvSpPr>
          <p:cNvPr id="5" name="Slide Number Placeholder 4">
            <a:extLst>
              <a:ext uri="{FF2B5EF4-FFF2-40B4-BE49-F238E27FC236}">
                <a16:creationId xmlns:a16="http://schemas.microsoft.com/office/drawing/2014/main" id="{12E28123-1E5E-0040-9B9B-0C00B171702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3497489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
        <p:nvSpPr>
          <p:cNvPr id="7" name="Slide Number Placeholder 6">
            <a:extLst>
              <a:ext uri="{FF2B5EF4-FFF2-40B4-BE49-F238E27FC236}">
                <a16:creationId xmlns:a16="http://schemas.microsoft.com/office/drawing/2014/main" id="{7F587E0B-C358-E64B-A8F1-88F14E47F51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363004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69808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51660" y="295737"/>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
        <p:nvSpPr>
          <p:cNvPr id="11" name="TextBox 10">
            <a:extLst>
              <a:ext uri="{FF2B5EF4-FFF2-40B4-BE49-F238E27FC236}">
                <a16:creationId xmlns:a16="http://schemas.microsoft.com/office/drawing/2014/main" id="{60DE81FA-7876-3449-9AF2-6C2321DB9AB7}"/>
              </a:ext>
            </a:extLst>
          </p:cNvPr>
          <p:cNvSpPr txBox="1"/>
          <p:nvPr/>
        </p:nvSpPr>
        <p:spPr>
          <a:xfrm>
            <a:off x="1601376" y="734291"/>
            <a:ext cx="9384628" cy="3046988"/>
          </a:xfrm>
          <a:prstGeom prst="rect">
            <a:avLst/>
          </a:prstGeom>
          <a:noFill/>
        </p:spPr>
        <p:txBody>
          <a:bodyPr wrap="square" rtlCol="0">
            <a:spAutoFit/>
          </a:bodyPr>
          <a:lstStyle/>
          <a:p>
            <a:r>
              <a:rPr lang="en-US" sz="3200" dirty="0"/>
              <a:t>When you run this code, you will get what looks like an error but is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5" y="4238176"/>
            <a:ext cx="10360607" cy="347089"/>
          </a:xfrm>
          <a:prstGeom prst="rect">
            <a:avLst/>
          </a:prstGeom>
        </p:spPr>
      </p:pic>
      <p:sp>
        <p:nvSpPr>
          <p:cNvPr id="2" name="Slide Number Placeholder 1">
            <a:extLst>
              <a:ext uri="{FF2B5EF4-FFF2-40B4-BE49-F238E27FC236}">
                <a16:creationId xmlns:a16="http://schemas.microsoft.com/office/drawing/2014/main" id="{EDDA47E8-09BF-A84F-B0AA-DBBBE48254A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5" name="Picture 4">
            <a:extLst>
              <a:ext uri="{FF2B5EF4-FFF2-40B4-BE49-F238E27FC236}">
                <a16:creationId xmlns:a16="http://schemas.microsoft.com/office/drawing/2014/main" id="{C2D5855E-2267-6544-B884-2AE7B3E4A006}"/>
              </a:ext>
            </a:extLst>
          </p:cNvPr>
          <p:cNvPicPr>
            <a:picLocks noChangeAspect="1"/>
          </p:cNvPicPr>
          <p:nvPr/>
        </p:nvPicPr>
        <p:blipFill>
          <a:blip r:embed="rId3"/>
          <a:stretch>
            <a:fillRect/>
          </a:stretch>
        </p:blipFill>
        <p:spPr>
          <a:xfrm>
            <a:off x="1912190" y="698087"/>
            <a:ext cx="8763000" cy="4775200"/>
          </a:xfrm>
          <a:prstGeom prst="rect">
            <a:avLst/>
          </a:prstGeom>
        </p:spPr>
      </p:pic>
      <p:sp>
        <p:nvSpPr>
          <p:cNvPr id="2" name="Slide Number Placeholder 1">
            <a:extLst>
              <a:ext uri="{FF2B5EF4-FFF2-40B4-BE49-F238E27FC236}">
                <a16:creationId xmlns:a16="http://schemas.microsoft.com/office/drawing/2014/main" id="{770A825C-77A8-8147-A991-2683B79B1AB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Tree>
    <p:extLst>
      <p:ext uri="{BB962C8B-B14F-4D97-AF65-F5344CB8AC3E}">
        <p14:creationId xmlns:p14="http://schemas.microsoft.com/office/powerpoint/2010/main" val="430324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10896</TotalTime>
  <Words>5049</Words>
  <Application>Microsoft Macintosh PowerPoint</Application>
  <PresentationFormat>Widescreen</PresentationFormat>
  <Paragraphs>507</Paragraphs>
  <Slides>49</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Monaco</vt:lpstr>
      <vt:lpstr>Tw Cen MT</vt:lpstr>
      <vt:lpstr>Tw Cen MT Condensed</vt:lpstr>
      <vt:lpstr>Wingdings 3</vt:lpstr>
      <vt:lpstr>Integral</vt:lpstr>
      <vt:lpstr>Data Visualization</vt:lpstr>
      <vt:lpstr>Visualization Lecture Courtesy of Stephan Kadauke</vt:lpstr>
      <vt:lpstr>PowerPoint Presentation</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1. Pick a “Tidy” Data Frame</vt:lpstr>
      <vt:lpstr>To make any kind of graph:</vt:lpstr>
      <vt:lpstr>2. Choose a “Geom” Function</vt:lpstr>
      <vt:lpstr>PowerPoint Presentation</vt:lpstr>
      <vt:lpstr>PowerPoint Presentation</vt:lpstr>
      <vt:lpstr>To make any kind of graph:</vt:lpstr>
      <vt:lpstr>3. Write Aesthetic Mappings</vt:lpstr>
      <vt:lpstr>Your Turn 4</vt:lpstr>
      <vt:lpstr>Aesthetics</vt:lpstr>
      <vt:lpstr>To make any kind of graph:</vt:lpstr>
      <vt:lpstr>Your Turn 5</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6</vt:lpstr>
      <vt:lpstr>Global vs Local Settings</vt:lpstr>
      <vt:lpstr>PowerPoint Presentation</vt:lpstr>
      <vt:lpstr>PowerPoint Presentation</vt:lpstr>
      <vt:lpstr>PowerPoint Presentation</vt:lpstr>
      <vt:lpstr>PowerPoint Presentation</vt:lpstr>
      <vt:lpstr>PowerPoint Presentation</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Rudolf, Joseph</cp:lastModifiedBy>
  <cp:revision>544</cp:revision>
  <cp:lastPrinted>2020-07-07T16:31:56Z</cp:lastPrinted>
  <dcterms:created xsi:type="dcterms:W3CDTF">2018-02-26T19:02:44Z</dcterms:created>
  <dcterms:modified xsi:type="dcterms:W3CDTF">2020-12-13T00:29:24Z</dcterms:modified>
</cp:coreProperties>
</file>